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66FF66"/>
    <a:srgbClr val="FFFF66"/>
    <a:srgbClr val="97FF97"/>
    <a:srgbClr val="CCFF99"/>
    <a:srgbClr val="DDFFDD"/>
    <a:srgbClr val="FFFF99"/>
    <a:srgbClr val="FF6600"/>
    <a:srgbClr val="B9D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88" autoAdjust="0"/>
    <p:restoredTop sz="94660"/>
  </p:normalViewPr>
  <p:slideViewPr>
    <p:cSldViewPr snapToGrid="0">
      <p:cViewPr>
        <p:scale>
          <a:sx n="100" d="100"/>
          <a:sy n="100" d="100"/>
        </p:scale>
        <p:origin x="1542"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D9BDB2E-C7AC-405F-8F0B-7449010EFFC3}" type="datetimeFigureOut">
              <a:rPr kumimoji="1" lang="ja-JP" altLang="en-US" smtClean="0"/>
              <a:t>2022/6/8</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D1F6E9F-01A1-4D5D-83F6-2BBDB63F408E}" type="slidenum">
              <a:rPr kumimoji="1" lang="ja-JP" altLang="en-US" smtClean="0"/>
              <a:t>‹#›</a:t>
            </a:fld>
            <a:endParaRPr kumimoji="1" lang="ja-JP" altLang="en-US"/>
          </a:p>
        </p:txBody>
      </p:sp>
    </p:spTree>
    <p:extLst>
      <p:ext uri="{BB962C8B-B14F-4D97-AF65-F5344CB8AC3E}">
        <p14:creationId xmlns:p14="http://schemas.microsoft.com/office/powerpoint/2010/main" val="16426317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824956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2342696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292219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493006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3058567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2388279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3089003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1997945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96569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77055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0204BCC-8C79-4A63-B51B-70BD5B888147}" type="datetimeFigureOut">
              <a:rPr kumimoji="1" lang="ja-JP" altLang="en-US" smtClean="0"/>
              <a:t>2022/6/8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717889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204BCC-8C79-4A63-B51B-70BD5B888147}" type="datetimeFigureOut">
              <a:rPr kumimoji="1" lang="ja-JP" altLang="en-US" smtClean="0"/>
              <a:t>2022/6/8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E2F8C08-7FAD-475E-9373-AC1B1AAC7CF9}" type="slidenum">
              <a:rPr kumimoji="1" lang="ja-JP" altLang="en-US" smtClean="0"/>
              <a:t>‹#›</a:t>
            </a:fld>
            <a:endParaRPr kumimoji="1" lang="ja-JP" altLang="en-US"/>
          </a:p>
        </p:txBody>
      </p:sp>
    </p:spTree>
    <p:extLst>
      <p:ext uri="{BB962C8B-B14F-4D97-AF65-F5344CB8AC3E}">
        <p14:creationId xmlns:p14="http://schemas.microsoft.com/office/powerpoint/2010/main" val="23875071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p:cNvSpPr/>
          <p:nvPr/>
        </p:nvSpPr>
        <p:spPr>
          <a:xfrm>
            <a:off x="161130" y="8942030"/>
            <a:ext cx="6483651" cy="9063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169722" y="4071108"/>
            <a:ext cx="6505840" cy="1941553"/>
          </a:xfrm>
          <a:prstGeom prst="roundRect">
            <a:avLst>
              <a:gd name="adj" fmla="val 5256"/>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189202" y="6089265"/>
            <a:ext cx="6417972" cy="1655680"/>
          </a:xfrm>
          <a:prstGeom prst="roundRect">
            <a:avLst>
              <a:gd name="adj" fmla="val 5256"/>
            </a:avLst>
          </a:prstGeom>
          <a:solidFill>
            <a:srgbClr val="97FF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165553" y="1802084"/>
            <a:ext cx="6510009" cy="2121749"/>
          </a:xfrm>
          <a:prstGeom prst="roundRect">
            <a:avLst>
              <a:gd name="adj" fmla="val 5256"/>
            </a:avLst>
          </a:prstGeom>
          <a:solidFill>
            <a:srgbClr val="97FF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0" y="0"/>
            <a:ext cx="6858000" cy="8048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Meiryo UI" panose="020B0604030504040204" pitchFamily="50" charset="-128"/>
                <a:ea typeface="Meiryo UI" panose="020B0604030504040204" pitchFamily="50" charset="-128"/>
              </a:rPr>
              <a:t>食品衛生</a:t>
            </a:r>
            <a:r>
              <a:rPr kumimoji="1" lang="ja-JP" altLang="en-US" sz="2000" b="1" dirty="0" smtClean="0">
                <a:latin typeface="Meiryo UI" panose="020B0604030504040204" pitchFamily="50" charset="-128"/>
                <a:ea typeface="Meiryo UI" panose="020B0604030504040204" pitchFamily="50" charset="-128"/>
              </a:rPr>
              <a:t>法の一部改正について</a:t>
            </a:r>
            <a:endParaRPr kumimoji="1" lang="en-US" altLang="ja-JP" sz="2000" b="1" dirty="0" smtClean="0">
              <a:latin typeface="Meiryo UI" panose="020B0604030504040204" pitchFamily="50" charset="-128"/>
              <a:ea typeface="Meiryo UI" panose="020B0604030504040204" pitchFamily="50" charset="-128"/>
            </a:endParaRPr>
          </a:p>
          <a:p>
            <a:pPr algn="ctr"/>
            <a:r>
              <a:rPr kumimoji="1" lang="ja-JP" altLang="en-US" sz="2000" b="1" dirty="0" smtClean="0">
                <a:latin typeface="Meiryo UI" panose="020B0604030504040204" pitchFamily="50" charset="-128"/>
                <a:ea typeface="Meiryo UI" panose="020B0604030504040204" pitchFamily="50" charset="-128"/>
              </a:rPr>
              <a:t>～集団給食施設の方へ～</a:t>
            </a:r>
            <a:endParaRPr kumimoji="1" lang="ja-JP" altLang="en-US" sz="20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716200" y="1826098"/>
            <a:ext cx="3085794" cy="369332"/>
          </a:xfrm>
          <a:prstGeom prst="rect">
            <a:avLst/>
          </a:prstGeom>
          <a:noFill/>
        </p:spPr>
        <p:txBody>
          <a:bodyPr wrap="square" rtlCol="0">
            <a:spAutoFit/>
          </a:bodyPr>
          <a:lstStyle/>
          <a:p>
            <a:r>
              <a:rPr kumimoji="1" lang="ja-JP" altLang="en-US" b="1" dirty="0" smtClean="0">
                <a:solidFill>
                  <a:schemeClr val="accent6">
                    <a:lumMod val="50000"/>
                  </a:schemeClr>
                </a:solidFill>
                <a:latin typeface="Meiryo UI" panose="020B0604030504040204" pitchFamily="50" charset="-128"/>
                <a:ea typeface="Meiryo UI" panose="020B0604030504040204" pitchFamily="50" charset="-128"/>
              </a:rPr>
              <a:t>営業の届出</a:t>
            </a:r>
            <a:r>
              <a:rPr kumimoji="1" lang="ja-JP" altLang="en-US" b="1" dirty="0">
                <a:solidFill>
                  <a:schemeClr val="accent6">
                    <a:lumMod val="50000"/>
                  </a:schemeClr>
                </a:solidFill>
                <a:latin typeface="Meiryo UI" panose="020B0604030504040204" pitchFamily="50" charset="-128"/>
                <a:ea typeface="Meiryo UI" panose="020B0604030504040204" pitchFamily="50" charset="-128"/>
              </a:rPr>
              <a:t>制</a:t>
            </a:r>
            <a:r>
              <a:rPr kumimoji="1" lang="ja-JP" altLang="en-US" b="1" dirty="0" smtClean="0">
                <a:solidFill>
                  <a:schemeClr val="accent6">
                    <a:lumMod val="50000"/>
                  </a:schemeClr>
                </a:solidFill>
                <a:latin typeface="Meiryo UI" panose="020B0604030504040204" pitchFamily="50" charset="-128"/>
                <a:ea typeface="Meiryo UI" panose="020B0604030504040204" pitchFamily="50" charset="-128"/>
              </a:rPr>
              <a:t>度につい</a:t>
            </a:r>
            <a:r>
              <a:rPr kumimoji="1" lang="ja-JP" altLang="en-US" b="1" dirty="0">
                <a:solidFill>
                  <a:schemeClr val="accent6">
                    <a:lumMod val="50000"/>
                  </a:schemeClr>
                </a:solidFill>
                <a:latin typeface="Meiryo UI" panose="020B0604030504040204" pitchFamily="50" charset="-128"/>
                <a:ea typeface="Meiryo UI" panose="020B0604030504040204" pitchFamily="50" charset="-128"/>
              </a:rPr>
              <a:t>て</a:t>
            </a:r>
          </a:p>
        </p:txBody>
      </p:sp>
      <p:sp>
        <p:nvSpPr>
          <p:cNvPr id="13" name="テキスト ボックス 12"/>
          <p:cNvSpPr txBox="1"/>
          <p:nvPr/>
        </p:nvSpPr>
        <p:spPr>
          <a:xfrm>
            <a:off x="182146" y="2119212"/>
            <a:ext cx="6441621" cy="2031325"/>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　従来、調理業務を外部事業者に委託している施設については、外部事業者が食品衛生法における飲食店営業許可を取得していただき、直営で調理業務をしている施設については、営業</a:t>
            </a:r>
            <a:r>
              <a:rPr kumimoji="1" lang="ja-JP" altLang="en-US" sz="1400" dirty="0">
                <a:latin typeface="Meiryo UI" panose="020B0604030504040204" pitchFamily="50" charset="-128"/>
                <a:ea typeface="Meiryo UI" panose="020B0604030504040204" pitchFamily="50" charset="-128"/>
              </a:rPr>
              <a:t>許</a:t>
            </a:r>
            <a:r>
              <a:rPr kumimoji="1" lang="ja-JP" altLang="en-US" sz="1400" dirty="0" smtClean="0">
                <a:latin typeface="Meiryo UI" panose="020B0604030504040204" pitchFamily="50" charset="-128"/>
                <a:ea typeface="Meiryo UI" panose="020B0604030504040204" pitchFamily="50" charset="-128"/>
              </a:rPr>
              <a:t>可が不要でした。令和３年６月１日から営業の届出制度が始ま</a:t>
            </a:r>
            <a:r>
              <a:rPr kumimoji="1" lang="ja-JP" altLang="en-US" sz="1400" dirty="0">
                <a:latin typeface="Meiryo UI" panose="020B0604030504040204" pitchFamily="50" charset="-128"/>
                <a:ea typeface="Meiryo UI" panose="020B0604030504040204" pitchFamily="50" charset="-128"/>
              </a:rPr>
              <a:t>り</a:t>
            </a:r>
            <a:r>
              <a:rPr kumimoji="1" lang="ja-JP" altLang="en-US" sz="1400" dirty="0" smtClean="0">
                <a:latin typeface="Meiryo UI" panose="020B0604030504040204" pitchFamily="50" charset="-128"/>
                <a:ea typeface="Meiryo UI" panose="020B0604030504040204" pitchFamily="50" charset="-128"/>
              </a:rPr>
              <a:t>、営業許可の対象とならない業種の営業者については、営業の届出が必要になりました。現在、外部事業者に委託し、飲食店営業許可を取得している施設は、営業の届出については不要です。委託契約が終了し、直営で</a:t>
            </a:r>
            <a:r>
              <a:rPr kumimoji="1" lang="ja-JP" altLang="en-US" sz="1400" dirty="0">
                <a:latin typeface="Meiryo UI" panose="020B0604030504040204" pitchFamily="50" charset="-128"/>
                <a:ea typeface="Meiryo UI" panose="020B0604030504040204" pitchFamily="50" charset="-128"/>
              </a:rPr>
              <a:t>調</a:t>
            </a:r>
            <a:r>
              <a:rPr kumimoji="1" lang="ja-JP" altLang="en-US" sz="1400" dirty="0" smtClean="0">
                <a:latin typeface="Meiryo UI" panose="020B0604030504040204" pitchFamily="50" charset="-128"/>
                <a:ea typeface="Meiryo UI" panose="020B0604030504040204" pitchFamily="50" charset="-128"/>
              </a:rPr>
              <a:t>理</a:t>
            </a:r>
            <a:r>
              <a:rPr kumimoji="1" lang="ja-JP" altLang="en-US" sz="1400" dirty="0">
                <a:latin typeface="Meiryo UI" panose="020B0604030504040204" pitchFamily="50" charset="-128"/>
                <a:ea typeface="Meiryo UI" panose="020B0604030504040204" pitchFamily="50" charset="-128"/>
              </a:rPr>
              <a:t>業</a:t>
            </a:r>
            <a:r>
              <a:rPr kumimoji="1" lang="ja-JP" altLang="en-US" sz="1400" dirty="0" smtClean="0">
                <a:latin typeface="Meiryo UI" panose="020B0604030504040204" pitchFamily="50" charset="-128"/>
                <a:ea typeface="Meiryo UI" panose="020B0604030504040204" pitchFamily="50" charset="-128"/>
              </a:rPr>
              <a:t>務をすることに変更になる場合は、営業の届出をお願いし</a:t>
            </a:r>
            <a:r>
              <a:rPr kumimoji="1" lang="ja-JP" altLang="en-US" sz="1400" dirty="0">
                <a:latin typeface="Meiryo UI" panose="020B0604030504040204" pitchFamily="50" charset="-128"/>
                <a:ea typeface="Meiryo UI" panose="020B0604030504040204" pitchFamily="50" charset="-128"/>
              </a:rPr>
              <a:t>ます</a:t>
            </a:r>
            <a:r>
              <a:rPr kumimoji="1" lang="ja-JP" altLang="en-US" sz="1400" dirty="0" smtClean="0">
                <a:latin typeface="Meiryo UI" panose="020B0604030504040204" pitchFamily="50" charset="-128"/>
                <a:ea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rPr>
              <a:t>また、</a:t>
            </a:r>
            <a:r>
              <a:rPr lang="ja-JP" altLang="en-US" sz="1400" dirty="0" smtClean="0">
                <a:latin typeface="Meiryo UI" panose="020B0604030504040204" pitchFamily="50" charset="-128"/>
                <a:ea typeface="Meiryo UI" panose="020B0604030504040204" pitchFamily="50" charset="-128"/>
              </a:rPr>
              <a:t>届</a:t>
            </a:r>
            <a:r>
              <a:rPr lang="ja-JP" altLang="en-US" sz="1400" dirty="0">
                <a:latin typeface="Meiryo UI" panose="020B0604030504040204" pitchFamily="50" charset="-128"/>
                <a:ea typeface="Meiryo UI" panose="020B0604030504040204" pitchFamily="50" charset="-128"/>
              </a:rPr>
              <a:t>出事項が変更となった場</a:t>
            </a:r>
            <a:r>
              <a:rPr lang="ja-JP" altLang="en-US" sz="1400" dirty="0" smtClean="0">
                <a:latin typeface="Meiryo UI" panose="020B0604030504040204" pitchFamily="50" charset="-128"/>
                <a:ea typeface="Meiryo UI" panose="020B0604030504040204" pitchFamily="50" charset="-128"/>
              </a:rPr>
              <a:t>合や廃業した場合も、</a:t>
            </a:r>
            <a:r>
              <a:rPr lang="ja-JP" altLang="en-US" sz="1400" dirty="0">
                <a:latin typeface="Meiryo UI" panose="020B0604030504040204" pitchFamily="50" charset="-128"/>
                <a:ea typeface="Meiryo UI" panose="020B0604030504040204" pitchFamily="50" charset="-128"/>
              </a:rPr>
              <a:t>届出が必要です。</a:t>
            </a:r>
          </a:p>
          <a:p>
            <a:endParaRPr kumimoji="1" lang="en-US" altLang="ja-JP" sz="1400" dirty="0" smtClean="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244923" y="4042713"/>
            <a:ext cx="5284562" cy="369332"/>
          </a:xfrm>
          <a:prstGeom prst="rect">
            <a:avLst/>
          </a:prstGeom>
          <a:noFill/>
        </p:spPr>
        <p:txBody>
          <a:bodyPr wrap="square" rtlCol="0">
            <a:spAutoFit/>
          </a:bodyPr>
          <a:lstStyle/>
          <a:p>
            <a:r>
              <a:rPr kumimoji="1" lang="en-US" altLang="ja-JP" b="1" dirty="0" smtClean="0">
                <a:solidFill>
                  <a:schemeClr val="accent2"/>
                </a:solidFill>
                <a:latin typeface="Meiryo UI" panose="020B0604030504040204" pitchFamily="50" charset="-128"/>
                <a:ea typeface="Meiryo UI" panose="020B0604030504040204" pitchFamily="50" charset="-128"/>
              </a:rPr>
              <a:t>HACCP</a:t>
            </a:r>
            <a:r>
              <a:rPr kumimoji="1" lang="ja-JP" altLang="en-US" b="1" dirty="0" smtClean="0">
                <a:solidFill>
                  <a:schemeClr val="accent2"/>
                </a:solidFill>
                <a:latin typeface="Meiryo UI" panose="020B0604030504040204" pitchFamily="50" charset="-128"/>
                <a:ea typeface="Meiryo UI" panose="020B0604030504040204" pitchFamily="50" charset="-128"/>
              </a:rPr>
              <a:t>に沿った衛生管理について</a:t>
            </a:r>
            <a:endParaRPr kumimoji="1" lang="ja-JP" altLang="en-US" b="1" dirty="0">
              <a:solidFill>
                <a:schemeClr val="accent2"/>
              </a:solidFill>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59067" y="6393511"/>
            <a:ext cx="6365023" cy="1169551"/>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　１回の提供食数が２０食程度未満の少数特定の者を対象とする給食施設については、</a:t>
            </a:r>
            <a:r>
              <a:rPr kumimoji="1" lang="en-US" altLang="ja-JP" sz="1400" dirty="0" smtClean="0">
                <a:latin typeface="Meiryo UI" panose="020B0604030504040204" pitchFamily="50" charset="-128"/>
                <a:ea typeface="Meiryo UI" panose="020B0604030504040204" pitchFamily="50" charset="-128"/>
              </a:rPr>
              <a:t>HACCP</a:t>
            </a:r>
            <a:r>
              <a:rPr kumimoji="1" lang="ja-JP" altLang="en-US" sz="1400" dirty="0" smtClean="0">
                <a:latin typeface="Meiryo UI" panose="020B0604030504040204" pitchFamily="50" charset="-128"/>
                <a:ea typeface="Meiryo UI" panose="020B0604030504040204" pitchFamily="50" charset="-128"/>
              </a:rPr>
              <a:t>に沿った衛生管理、食品衛生責任者の選任及び営業の届出の規定は適用されません。</a:t>
            </a:r>
            <a:r>
              <a:rPr kumimoji="1" lang="ja-JP" altLang="en-US" sz="1400" dirty="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ただし、</a:t>
            </a:r>
            <a:r>
              <a:rPr kumimoji="1" lang="ja-JP" altLang="en-US" sz="1200">
                <a:latin typeface="Meiryo UI" panose="020B0604030504040204" pitchFamily="50" charset="-128"/>
                <a:ea typeface="Meiryo UI" panose="020B0604030504040204" pitchFamily="50" charset="-128"/>
              </a:rPr>
              <a:t>営</a:t>
            </a:r>
            <a:r>
              <a:rPr kumimoji="1" lang="ja-JP" altLang="en-US" sz="1200" smtClean="0">
                <a:latin typeface="Meiryo UI" panose="020B0604030504040204" pitchFamily="50" charset="-128"/>
                <a:ea typeface="Meiryo UI" panose="020B0604030504040204" pitchFamily="50" charset="-128"/>
              </a:rPr>
              <a:t>業の届</a:t>
            </a:r>
            <a:r>
              <a:rPr kumimoji="1" lang="ja-JP" altLang="en-US" sz="1200" dirty="0">
                <a:latin typeface="Meiryo UI" panose="020B0604030504040204" pitchFamily="50" charset="-128"/>
                <a:ea typeface="Meiryo UI" panose="020B0604030504040204" pitchFamily="50" charset="-128"/>
              </a:rPr>
              <a:t>出については実態把握のため</a:t>
            </a:r>
            <a:r>
              <a:rPr kumimoji="1" lang="ja-JP" altLang="en-US" sz="1200" dirty="0" smtClean="0">
                <a:latin typeface="Meiryo UI" panose="020B0604030504040204" pitchFamily="50" charset="-128"/>
                <a:ea typeface="Meiryo UI" panose="020B0604030504040204" pitchFamily="50" charset="-128"/>
              </a:rPr>
              <a:t>、可</a:t>
            </a:r>
            <a:r>
              <a:rPr kumimoji="1" lang="ja-JP" altLang="en-US" sz="1200">
                <a:latin typeface="Meiryo UI" panose="020B0604030504040204" pitchFamily="50" charset="-128"/>
                <a:ea typeface="Meiryo UI" panose="020B0604030504040204" pitchFamily="50" charset="-128"/>
              </a:rPr>
              <a:t>能</a:t>
            </a:r>
            <a:r>
              <a:rPr kumimoji="1" lang="ja-JP" altLang="en-US" sz="1200" smtClean="0">
                <a:latin typeface="Meiryo UI" panose="020B0604030504040204" pitchFamily="50" charset="-128"/>
                <a:ea typeface="Meiryo UI" panose="020B0604030504040204" pitchFamily="50" charset="-128"/>
              </a:rPr>
              <a:t>な</a:t>
            </a:r>
            <a:r>
              <a:rPr kumimoji="1" lang="ja-JP" altLang="en-US" sz="1200">
                <a:latin typeface="Meiryo UI" panose="020B0604030504040204" pitchFamily="50" charset="-128"/>
                <a:ea typeface="Meiryo UI" panose="020B0604030504040204" pitchFamily="50" charset="-128"/>
              </a:rPr>
              <a:t>限り</a:t>
            </a:r>
            <a:r>
              <a:rPr kumimoji="1" lang="ja-JP" altLang="en-US" sz="1200" smtClean="0">
                <a:latin typeface="Meiryo UI" panose="020B0604030504040204" pitchFamily="50" charset="-128"/>
                <a:ea typeface="Meiryo UI" panose="020B0604030504040204" pitchFamily="50" charset="-128"/>
              </a:rPr>
              <a:t>お</a:t>
            </a:r>
            <a:r>
              <a:rPr kumimoji="1" lang="ja-JP" altLang="en-US" sz="1200" dirty="0">
                <a:latin typeface="Meiryo UI" panose="020B0604030504040204" pitchFamily="50" charset="-128"/>
                <a:ea typeface="Meiryo UI" panose="020B0604030504040204" pitchFamily="50" charset="-128"/>
              </a:rPr>
              <a:t>願いします</a:t>
            </a:r>
            <a:r>
              <a:rPr kumimoji="1" lang="ja-JP" altLang="en-US" sz="12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そ</a:t>
            </a:r>
            <a:r>
              <a:rPr lang="ja-JP" altLang="en-US" sz="1400" dirty="0">
                <a:latin typeface="Meiryo UI" panose="020B0604030504040204" pitchFamily="50" charset="-128"/>
                <a:ea typeface="Meiryo UI" panose="020B0604030504040204" pitchFamily="50" charset="-128"/>
              </a:rPr>
              <a:t>の場合</a:t>
            </a:r>
            <a:r>
              <a:rPr lang="ja-JP" altLang="en-US" sz="1400" dirty="0" smtClean="0">
                <a:latin typeface="Meiryo UI" panose="020B0604030504040204" pitchFamily="50" charset="-128"/>
                <a:ea typeface="Meiryo UI" panose="020B0604030504040204" pitchFamily="50" charset="-128"/>
              </a:rPr>
              <a:t>であっても、</a:t>
            </a:r>
            <a:r>
              <a:rPr lang="ja-JP" altLang="en-US" sz="1400" dirty="0">
                <a:latin typeface="Meiryo UI" panose="020B0604030504040204" pitchFamily="50" charset="-128"/>
                <a:ea typeface="Meiryo UI" panose="020B0604030504040204" pitchFamily="50" charset="-128"/>
              </a:rPr>
              <a:t>上記手引書や「中小規模調理施設における衛生管理の徹底について」等を参考に、自主的な衛生管理を徹底し、衛生管理の向上に努めてください</a:t>
            </a:r>
            <a:r>
              <a:rPr lang="ja-JP" altLang="en-US" sz="1400" dirty="0" smtClean="0">
                <a:latin typeface="Meiryo UI" panose="020B0604030504040204" pitchFamily="50" charset="-128"/>
                <a:ea typeface="Meiryo UI" panose="020B0604030504040204" pitchFamily="50" charset="-128"/>
              </a:rPr>
              <a:t>。</a:t>
            </a:r>
            <a:endParaRPr kumimoji="1" lang="en-US" altLang="ja-JP" sz="1400" dirty="0" smtClean="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5646846" y="9593136"/>
            <a:ext cx="1369695" cy="246221"/>
          </a:xfrm>
          <a:prstGeom prst="rect">
            <a:avLst/>
          </a:prstGeom>
          <a:noFill/>
        </p:spPr>
        <p:txBody>
          <a:bodyPr wrap="square" rtlCol="0" anchor="ctr">
            <a:spAutoFit/>
          </a:bodyPr>
          <a:lstStyle/>
          <a:p>
            <a:r>
              <a:rPr kumimoji="1" lang="ja-JP" altLang="en-US" sz="1000" dirty="0" smtClean="0">
                <a:latin typeface="Meiryo UI" panose="020B0604030504040204" pitchFamily="50" charset="-128"/>
                <a:ea typeface="Meiryo UI" panose="020B0604030504040204" pitchFamily="50" charset="-128"/>
              </a:rPr>
              <a:t>令和</a:t>
            </a:r>
            <a:r>
              <a:rPr kumimoji="1" lang="ja-JP" altLang="en-US" sz="1000" dirty="0">
                <a:latin typeface="Meiryo UI" panose="020B0604030504040204" pitchFamily="50" charset="-128"/>
                <a:ea typeface="Meiryo UI" panose="020B0604030504040204" pitchFamily="50" charset="-128"/>
              </a:rPr>
              <a:t>４</a:t>
            </a:r>
            <a:r>
              <a:rPr kumimoji="1" lang="ja-JP" altLang="en-US" sz="1000" dirty="0" smtClean="0">
                <a:latin typeface="Meiryo UI" panose="020B0604030504040204" pitchFamily="50" charset="-128"/>
                <a:ea typeface="Meiryo UI" panose="020B0604030504040204" pitchFamily="50" charset="-128"/>
              </a:rPr>
              <a:t>年</a:t>
            </a:r>
            <a:r>
              <a:rPr kumimoji="1" lang="ja-JP" altLang="en-US" sz="1000" dirty="0">
                <a:latin typeface="Meiryo UI" panose="020B0604030504040204" pitchFamily="50" charset="-128"/>
                <a:ea typeface="Meiryo UI" panose="020B0604030504040204" pitchFamily="50" charset="-128"/>
              </a:rPr>
              <a:t>４</a:t>
            </a:r>
            <a:r>
              <a:rPr kumimoji="1" lang="ja-JP" altLang="en-US" sz="1000" dirty="0" smtClean="0">
                <a:latin typeface="Meiryo UI" panose="020B0604030504040204" pitchFamily="50" charset="-128"/>
                <a:ea typeface="Meiryo UI" panose="020B0604030504040204" pitchFamily="50" charset="-128"/>
              </a:rPr>
              <a:t>月版</a:t>
            </a:r>
            <a:endParaRPr kumimoji="1" lang="en-US" altLang="ja-JP" sz="1400" dirty="0" smtClean="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244923" y="861585"/>
            <a:ext cx="6441621" cy="954107"/>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　食品</a:t>
            </a:r>
            <a:r>
              <a:rPr kumimoji="1" lang="ja-JP" altLang="en-US" sz="1400" dirty="0">
                <a:latin typeface="Meiryo UI" panose="020B0604030504040204" pitchFamily="50" charset="-128"/>
                <a:ea typeface="Meiryo UI" panose="020B0604030504040204" pitchFamily="50" charset="-128"/>
              </a:rPr>
              <a:t>衛生</a:t>
            </a:r>
            <a:r>
              <a:rPr kumimoji="1" lang="ja-JP" altLang="en-US" sz="1400" dirty="0" smtClean="0">
                <a:latin typeface="Meiryo UI" panose="020B0604030504040204" pitchFamily="50" charset="-128"/>
                <a:ea typeface="Meiryo UI" panose="020B0604030504040204" pitchFamily="50" charset="-128"/>
              </a:rPr>
              <a:t>法の改正により、令和２年６月１日から、原則、全ての食品等事業者は、</a:t>
            </a:r>
            <a:r>
              <a:rPr kumimoji="1" lang="en-US" altLang="ja-JP" sz="1400" dirty="0" smtClean="0">
                <a:latin typeface="Meiryo UI" panose="020B0604030504040204" pitchFamily="50" charset="-128"/>
                <a:ea typeface="Meiryo UI" panose="020B0604030504040204" pitchFamily="50" charset="-128"/>
              </a:rPr>
              <a:t>HACCP</a:t>
            </a:r>
            <a:r>
              <a:rPr kumimoji="1" lang="ja-JP" altLang="en-US" sz="1400" dirty="0" smtClean="0">
                <a:latin typeface="Meiryo UI" panose="020B0604030504040204" pitchFamily="50" charset="-128"/>
                <a:ea typeface="Meiryo UI" panose="020B0604030504040204" pitchFamily="50" charset="-128"/>
              </a:rPr>
              <a:t>に沿った衛生管理を実施すること及び食品衛生責任者を選任することに加え、令和３年６月１日からは、営業許可の対象とならない業種の営業者については、営業の届</a:t>
            </a:r>
            <a:r>
              <a:rPr kumimoji="1" lang="ja-JP" altLang="en-US" sz="1400" dirty="0" smtClean="0">
                <a:latin typeface="Meiryo UI" panose="020B0604030504040204" pitchFamily="50" charset="-128"/>
                <a:ea typeface="Meiryo UI" panose="020B0604030504040204" pitchFamily="50" charset="-128"/>
              </a:rPr>
              <a:t>出</a:t>
            </a:r>
            <a:r>
              <a:rPr kumimoji="1" lang="ja-JP" altLang="en-US" sz="1400" dirty="0" smtClean="0">
                <a:latin typeface="Meiryo UI" panose="020B0604030504040204" pitchFamily="50" charset="-128"/>
                <a:ea typeface="Meiryo UI" panose="020B0604030504040204" pitchFamily="50" charset="-128"/>
              </a:rPr>
              <a:t>が必要に</a:t>
            </a:r>
            <a:r>
              <a:rPr kumimoji="1" lang="ja-JP" altLang="en-US" sz="1400" dirty="0" smtClean="0">
                <a:latin typeface="Meiryo UI" panose="020B0604030504040204" pitchFamily="50" charset="-128"/>
                <a:ea typeface="Meiryo UI" panose="020B0604030504040204" pitchFamily="50" charset="-128"/>
              </a:rPr>
              <a:t>な</a:t>
            </a:r>
            <a:r>
              <a:rPr kumimoji="1" lang="ja-JP" altLang="en-US" sz="1400" dirty="0" smtClean="0">
                <a:latin typeface="Meiryo UI" panose="020B0604030504040204" pitchFamily="50" charset="-128"/>
                <a:ea typeface="Meiryo UI" panose="020B0604030504040204" pitchFamily="50" charset="-128"/>
              </a:rPr>
              <a:t>りました。</a:t>
            </a:r>
            <a:endParaRPr kumimoji="1" lang="en-US" altLang="ja-JP" sz="1400" dirty="0" smtClean="0">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205653" y="6053809"/>
            <a:ext cx="3893460" cy="369332"/>
          </a:xfrm>
          <a:prstGeom prst="rect">
            <a:avLst/>
          </a:prstGeom>
          <a:noFill/>
        </p:spPr>
        <p:txBody>
          <a:bodyPr wrap="square" rtlCol="0">
            <a:spAutoFit/>
          </a:bodyPr>
          <a:lstStyle/>
          <a:p>
            <a:r>
              <a:rPr kumimoji="1" lang="ja-JP" altLang="en-US" b="1" dirty="0">
                <a:solidFill>
                  <a:schemeClr val="accent6">
                    <a:lumMod val="50000"/>
                  </a:schemeClr>
                </a:solidFill>
                <a:latin typeface="Meiryo UI" panose="020B0604030504040204" pitchFamily="50" charset="-128"/>
                <a:ea typeface="Meiryo UI" panose="020B0604030504040204" pitchFamily="50" charset="-128"/>
              </a:rPr>
              <a:t>小規</a:t>
            </a:r>
            <a:r>
              <a:rPr kumimoji="1" lang="ja-JP" altLang="en-US" b="1" dirty="0" smtClean="0">
                <a:solidFill>
                  <a:schemeClr val="accent6">
                    <a:lumMod val="50000"/>
                  </a:schemeClr>
                </a:solidFill>
                <a:latin typeface="Meiryo UI" panose="020B0604030504040204" pitchFamily="50" charset="-128"/>
                <a:ea typeface="Meiryo UI" panose="020B0604030504040204" pitchFamily="50" charset="-128"/>
              </a:rPr>
              <a:t>模施設について</a:t>
            </a:r>
            <a:endParaRPr kumimoji="1" lang="ja-JP" altLang="en-US" b="1" dirty="0">
              <a:solidFill>
                <a:schemeClr val="accent6">
                  <a:lumMod val="50000"/>
                </a:schemeClr>
              </a:solidFill>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147756" y="4393625"/>
            <a:ext cx="6441621" cy="1600438"/>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　令和２年６月１日より原則全ての食品等事業者（集団給食施設を含む）は</a:t>
            </a:r>
            <a:r>
              <a:rPr kumimoji="1" lang="en-US" altLang="ja-JP" sz="1400" dirty="0" smtClean="0">
                <a:latin typeface="Meiryo UI" panose="020B0604030504040204" pitchFamily="50" charset="-128"/>
                <a:ea typeface="Meiryo UI" panose="020B0604030504040204" pitchFamily="50" charset="-128"/>
              </a:rPr>
              <a:t>HACCP</a:t>
            </a:r>
            <a:r>
              <a:rPr kumimoji="1" lang="ja-JP" altLang="en-US" sz="1400" dirty="0" smtClean="0">
                <a:latin typeface="Meiryo UI" panose="020B0604030504040204" pitchFamily="50" charset="-128"/>
                <a:ea typeface="Meiryo UI" panose="020B0604030504040204" pitchFamily="50" charset="-128"/>
              </a:rPr>
              <a:t>に沿った衛生管理を</a:t>
            </a:r>
            <a:r>
              <a:rPr kumimoji="1" lang="ja-JP" altLang="en-US" sz="1400" dirty="0">
                <a:latin typeface="Meiryo UI" panose="020B0604030504040204" pitchFamily="50" charset="-128"/>
                <a:ea typeface="Meiryo UI" panose="020B0604030504040204" pitchFamily="50" charset="-128"/>
              </a:rPr>
              <a:t>実施</a:t>
            </a:r>
            <a:r>
              <a:rPr kumimoji="1" lang="ja-JP" altLang="en-US" sz="1400" dirty="0" smtClean="0">
                <a:latin typeface="Meiryo UI" panose="020B0604030504040204" pitchFamily="50" charset="-128"/>
                <a:ea typeface="Meiryo UI" panose="020B0604030504040204" pitchFamily="50" charset="-128"/>
              </a:rPr>
              <a:t>することが義務付けられました。集団給食施設におかれましては、厚生労働省が発出している「大量調理施設衛生管理マニュアル」に従って衛生管理が行われていれば新たな対応は生じません。ただし「大量調理施設衛生管理マニュアル」によらない衛生管理を行っている施設については厚生労働省の</a:t>
            </a:r>
            <a:r>
              <a:rPr kumimoji="1" lang="ja-JP" altLang="en-US" sz="1400" dirty="0">
                <a:latin typeface="Meiryo UI" panose="020B0604030504040204" pitchFamily="50" charset="-128"/>
                <a:ea typeface="Meiryo UI" panose="020B0604030504040204" pitchFamily="50" charset="-128"/>
              </a:rPr>
              <a:t>ウェ</a:t>
            </a:r>
            <a:r>
              <a:rPr kumimoji="1" lang="ja-JP" altLang="en-US" sz="1400" dirty="0" smtClean="0">
                <a:latin typeface="Meiryo UI" panose="020B0604030504040204" pitchFamily="50" charset="-128"/>
                <a:ea typeface="Meiryo UI" panose="020B0604030504040204" pitchFamily="50" charset="-128"/>
              </a:rPr>
              <a:t>ブ</a:t>
            </a:r>
            <a:r>
              <a:rPr kumimoji="1" lang="ja-JP" altLang="en-US" sz="1400" dirty="0">
                <a:latin typeface="Meiryo UI" panose="020B0604030504040204" pitchFamily="50" charset="-128"/>
                <a:ea typeface="Meiryo UI" panose="020B0604030504040204" pitchFamily="50" charset="-128"/>
              </a:rPr>
              <a:t>サイト</a:t>
            </a:r>
            <a:r>
              <a:rPr kumimoji="1" lang="ja-JP" altLang="en-US" sz="1400" dirty="0" smtClean="0">
                <a:latin typeface="Meiryo UI" panose="020B0604030504040204" pitchFamily="50" charset="-128"/>
                <a:ea typeface="Meiryo UI" panose="020B0604030504040204" pitchFamily="50" charset="-128"/>
              </a:rPr>
              <a:t>にある「小規模な一般飲食店向け」や「旅館・ホテル向け」の</a:t>
            </a:r>
            <a:r>
              <a:rPr kumimoji="1" lang="en-US" altLang="ja-JP" sz="1400" dirty="0" smtClean="0">
                <a:latin typeface="Meiryo UI" panose="020B0604030504040204" pitchFamily="50" charset="-128"/>
                <a:ea typeface="Meiryo UI" panose="020B0604030504040204" pitchFamily="50" charset="-128"/>
              </a:rPr>
              <a:t>HACCP</a:t>
            </a:r>
            <a:r>
              <a:rPr kumimoji="1" lang="ja-JP" altLang="en-US" sz="1400" dirty="0" smtClean="0">
                <a:latin typeface="Meiryo UI" panose="020B0604030504040204" pitchFamily="50" charset="-128"/>
                <a:ea typeface="Meiryo UI" panose="020B0604030504040204" pitchFamily="50" charset="-128"/>
              </a:rPr>
              <a:t>の考え方を取り入れた衛生管理の手引書等を参考に衛生管理を行ってください。</a:t>
            </a:r>
            <a:endParaRPr kumimoji="1" lang="ja-JP" altLang="en-US" sz="140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89123" y="7868737"/>
            <a:ext cx="6448107" cy="900246"/>
          </a:xfrm>
          <a:prstGeom prst="rect">
            <a:avLst/>
          </a:prstGeom>
          <a:noFill/>
        </p:spPr>
        <p:txBody>
          <a:bodyPr wrap="square" rtlCol="0">
            <a:spAutoFit/>
          </a:bodyPr>
          <a:lstStyle/>
          <a:p>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食品衛生責任者になれる者の資格</a:t>
            </a:r>
            <a:endParaRPr kumimoji="1" lang="en-US" altLang="ja-JP" sz="1050" dirty="0" smtClean="0">
              <a:latin typeface="Meiryo UI" panose="020B0604030504040204" pitchFamily="50" charset="-128"/>
              <a:ea typeface="Meiryo UI" panose="020B0604030504040204" pitchFamily="50" charset="-128"/>
            </a:endParaRPr>
          </a:p>
          <a:p>
            <a:r>
              <a:rPr kumimoji="1" lang="ja-JP" altLang="en-US" sz="1050" dirty="0" smtClean="0">
                <a:latin typeface="Meiryo UI" panose="020B0604030504040204" pitchFamily="50" charset="-128"/>
                <a:ea typeface="Meiryo UI" panose="020B0604030504040204" pitchFamily="50" charset="-128"/>
              </a:rPr>
              <a:t>１．都道府県知事等が行う講習会又は都道府県知事等が適正と認める講習会を受講した者</a:t>
            </a:r>
            <a:endParaRPr kumimoji="1" lang="en-US" altLang="ja-JP" sz="1050" dirty="0" smtClean="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a:t>
            </a:r>
            <a:r>
              <a:rPr kumimoji="1" lang="ja-JP" altLang="en-US" sz="1050" dirty="0" smtClean="0">
                <a:latin typeface="Meiryo UI" panose="020B0604030504040204" pitchFamily="50" charset="-128"/>
                <a:ea typeface="Meiryo UI" panose="020B0604030504040204" pitchFamily="50" charset="-128"/>
              </a:rPr>
              <a:t>　（いわゆる食品衛生責任者養成講習会修了者）</a:t>
            </a:r>
            <a:endParaRPr kumimoji="1" lang="en-US" altLang="ja-JP" sz="1050" dirty="0" smtClean="0">
              <a:latin typeface="Meiryo UI" panose="020B0604030504040204" pitchFamily="50" charset="-128"/>
              <a:ea typeface="Meiryo UI" panose="020B0604030504040204" pitchFamily="50" charset="-128"/>
            </a:endParaRPr>
          </a:p>
          <a:p>
            <a:r>
              <a:rPr kumimoji="1" lang="ja-JP" altLang="en-US" sz="1050" dirty="0" smtClean="0">
                <a:latin typeface="Meiryo UI" panose="020B0604030504040204" pitchFamily="50" charset="-128"/>
                <a:ea typeface="Meiryo UI" panose="020B0604030504040204" pitchFamily="50" charset="-128"/>
              </a:rPr>
              <a:t>２．調理師、製菓衛生師、栄養士、船舶</a:t>
            </a:r>
            <a:r>
              <a:rPr kumimoji="1" lang="ja-JP" altLang="en-US" sz="1050" dirty="0">
                <a:latin typeface="Meiryo UI" panose="020B0604030504040204" pitchFamily="50" charset="-128"/>
                <a:ea typeface="Meiryo UI" panose="020B0604030504040204" pitchFamily="50" charset="-128"/>
              </a:rPr>
              <a:t>料</a:t>
            </a:r>
            <a:r>
              <a:rPr kumimoji="1" lang="ja-JP" altLang="en-US" sz="1050" dirty="0" smtClean="0">
                <a:latin typeface="Meiryo UI" panose="020B0604030504040204" pitchFamily="50" charset="-128"/>
                <a:ea typeface="Meiryo UI" panose="020B0604030504040204" pitchFamily="50" charset="-128"/>
              </a:rPr>
              <a:t>理士等</a:t>
            </a:r>
            <a:endParaRPr kumimoji="1" lang="en-US" altLang="ja-JP" sz="1050" dirty="0" smtClean="0">
              <a:latin typeface="Meiryo UI" panose="020B0604030504040204" pitchFamily="50" charset="-128"/>
              <a:ea typeface="Meiryo UI" panose="020B0604030504040204" pitchFamily="50" charset="-128"/>
            </a:endParaRPr>
          </a:p>
          <a:p>
            <a:r>
              <a:rPr kumimoji="1" lang="ja-JP" altLang="en-US" sz="1050" dirty="0" smtClean="0">
                <a:latin typeface="Meiryo UI" panose="020B0604030504040204" pitchFamily="50" charset="-128"/>
                <a:ea typeface="Meiryo UI" panose="020B0604030504040204" pitchFamily="50" charset="-128"/>
              </a:rPr>
              <a:t>３．食品衛生監視員又は食品衛生管理者の資格要件を満たす者</a:t>
            </a:r>
            <a:endParaRPr kumimoji="1" lang="en-US" altLang="ja-JP" sz="1050" dirty="0" smtClean="0">
              <a:latin typeface="Meiryo UI" panose="020B0604030504040204" pitchFamily="50" charset="-128"/>
              <a:ea typeface="Meiryo UI" panose="020B0604030504040204" pitchFamily="50" charset="-128"/>
            </a:endParaRPr>
          </a:p>
        </p:txBody>
      </p:sp>
      <p:pic>
        <p:nvPicPr>
          <p:cNvPr id="33" name="図 3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0241" y="1830890"/>
            <a:ext cx="335959" cy="306562"/>
          </a:xfrm>
          <a:prstGeom prst="rect">
            <a:avLst/>
          </a:prstGeom>
        </p:spPr>
      </p:pic>
      <p:pic>
        <p:nvPicPr>
          <p:cNvPr id="34" name="図 3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11899" y="1812651"/>
            <a:ext cx="335959" cy="306562"/>
          </a:xfrm>
          <a:prstGeom prst="rect">
            <a:avLst/>
          </a:prstGeom>
        </p:spPr>
      </p:pic>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142" y="87856"/>
            <a:ext cx="582924" cy="582924"/>
          </a:xfrm>
          <a:prstGeom prst="rect">
            <a:avLst/>
          </a:prstGeom>
        </p:spPr>
      </p:pic>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71884" y="78784"/>
            <a:ext cx="579515" cy="579515"/>
          </a:xfrm>
          <a:prstGeom prst="rect">
            <a:avLst/>
          </a:prstGeom>
        </p:spPr>
      </p:pic>
      <p:sp>
        <p:nvSpPr>
          <p:cNvPr id="35" name="テキスト ボックス 34"/>
          <p:cNvSpPr txBox="1"/>
          <p:nvPr/>
        </p:nvSpPr>
        <p:spPr>
          <a:xfrm>
            <a:off x="82469" y="8942084"/>
            <a:ext cx="6441621" cy="954107"/>
          </a:xfrm>
          <a:prstGeom prst="rect">
            <a:avLst/>
          </a:prstGeom>
          <a:no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◆お問い合わせ・ご相談先　　　　　東</a:t>
            </a:r>
            <a:r>
              <a:rPr kumimoji="1" lang="ja-JP" altLang="en-US" sz="1400" dirty="0">
                <a:latin typeface="Meiryo UI" panose="020B0604030504040204" pitchFamily="50" charset="-128"/>
                <a:ea typeface="Meiryo UI" panose="020B0604030504040204" pitchFamily="50" charset="-128"/>
              </a:rPr>
              <a:t>大阪</a:t>
            </a:r>
            <a:r>
              <a:rPr kumimoji="1" lang="ja-JP" altLang="en-US" sz="1400" dirty="0" smtClean="0">
                <a:latin typeface="Meiryo UI" panose="020B0604030504040204" pitchFamily="50" charset="-128"/>
                <a:ea typeface="Meiryo UI" panose="020B0604030504040204" pitchFamily="50" charset="-128"/>
              </a:rPr>
              <a:t>市保健所　食品衛生課</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〒５７８－０９４１　東大阪市岩田町４丁目３番２２ー５００号希来里５階</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dirty="0" smtClean="0">
                <a:latin typeface="Meiryo UI" panose="020B0604030504040204" pitchFamily="50" charset="-128"/>
                <a:ea typeface="Meiryo UI" panose="020B0604030504040204" pitchFamily="50" charset="-128"/>
              </a:rPr>
              <a:t>　　　　　　　　　　　　　　　　　電話：０７２－９６０－３８０３</a:t>
            </a:r>
            <a:endParaRPr kumimoji="1" lang="en-US" altLang="ja-JP" sz="1400" dirty="0" smtClean="0">
              <a:latin typeface="Meiryo UI" panose="020B0604030504040204" pitchFamily="50" charset="-128"/>
              <a:ea typeface="Meiryo UI" panose="020B0604030504040204" pitchFamily="50" charset="-128"/>
            </a:endParaRPr>
          </a:p>
          <a:p>
            <a:r>
              <a:rPr kumimoji="1" lang="ja-JP" altLang="en-US" sz="1400" dirty="0" smtClean="0">
                <a:latin typeface="Meiryo UI" panose="020B0604030504040204" pitchFamily="50" charset="-128"/>
                <a:ea typeface="Meiryo UI" panose="020B0604030504040204" pitchFamily="50" charset="-128"/>
              </a:rPr>
              <a:t>　　　　　　　　　　　　　　　　　　</a:t>
            </a:r>
            <a:r>
              <a:rPr kumimoji="1" lang="en-US" altLang="ja-JP" sz="1400" dirty="0" smtClean="0">
                <a:latin typeface="Meiryo UI" panose="020B0604030504040204" pitchFamily="50" charset="-128"/>
                <a:ea typeface="Meiryo UI" panose="020B0604030504040204" pitchFamily="50" charset="-128"/>
              </a:rPr>
              <a:t>FAX</a:t>
            </a:r>
            <a:r>
              <a:rPr kumimoji="1" lang="ja-JP" altLang="en-US" sz="1400" dirty="0" smtClean="0">
                <a:latin typeface="Meiryo UI" panose="020B0604030504040204" pitchFamily="50" charset="-128"/>
                <a:ea typeface="Meiryo UI" panose="020B0604030504040204" pitchFamily="50" charset="-128"/>
              </a:rPr>
              <a:t>：０７２－９６０－３８０７</a:t>
            </a:r>
            <a:endParaRPr kumimoji="1" lang="en-US" altLang="ja-JP" sz="1400" dirty="0" smtClean="0">
              <a:latin typeface="Meiryo UI" panose="020B0604030504040204" pitchFamily="50" charset="-128"/>
              <a:ea typeface="Meiryo UI" panose="020B0604030504040204" pitchFamily="50" charset="-128"/>
            </a:endParaRPr>
          </a:p>
        </p:txBody>
      </p:sp>
      <p:pic>
        <p:nvPicPr>
          <p:cNvPr id="10" name="図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55411" y="3843828"/>
            <a:ext cx="862126" cy="862126"/>
          </a:xfrm>
          <a:prstGeom prst="rect">
            <a:avLst/>
          </a:prstGeom>
        </p:spPr>
      </p:pic>
      <p:pic>
        <p:nvPicPr>
          <p:cNvPr id="17" name="図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23323" y="7813737"/>
            <a:ext cx="945383" cy="945383"/>
          </a:xfrm>
          <a:prstGeom prst="rect">
            <a:avLst/>
          </a:prstGeom>
        </p:spPr>
      </p:pic>
    </p:spTree>
    <p:extLst>
      <p:ext uri="{BB962C8B-B14F-4D97-AF65-F5344CB8AC3E}">
        <p14:creationId xmlns:p14="http://schemas.microsoft.com/office/powerpoint/2010/main" val="40413713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540</TotalTime>
  <Words>1168</Words>
  <Application>Microsoft Office PowerPoint</Application>
  <PresentationFormat>A4 210 x 297 mm</PresentationFormat>
  <Paragraphs>20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東大阪市</dc:creator>
  <cp:lastModifiedBy>東大阪市</cp:lastModifiedBy>
  <cp:revision>116</cp:revision>
  <cp:lastPrinted>2022-06-03T01:52:32Z</cp:lastPrinted>
  <dcterms:created xsi:type="dcterms:W3CDTF">2020-08-04T08:04:53Z</dcterms:created>
  <dcterms:modified xsi:type="dcterms:W3CDTF">2022-06-08T01:33:49Z</dcterms:modified>
</cp:coreProperties>
</file>