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64" r:id="rId2"/>
    <p:sldId id="265" r:id="rId3"/>
    <p:sldId id="269" r:id="rId4"/>
    <p:sldId id="270" r:id="rId5"/>
    <p:sldId id="294" r:id="rId6"/>
    <p:sldId id="275" r:id="rId7"/>
    <p:sldId id="315" r:id="rId8"/>
    <p:sldId id="295" r:id="rId9"/>
    <p:sldId id="274" r:id="rId10"/>
    <p:sldId id="272" r:id="rId11"/>
    <p:sldId id="317" r:id="rId12"/>
    <p:sldId id="302" r:id="rId13"/>
    <p:sldId id="312" r:id="rId14"/>
    <p:sldId id="300" r:id="rId15"/>
    <p:sldId id="311" r:id="rId16"/>
    <p:sldId id="304" r:id="rId17"/>
    <p:sldId id="305" r:id="rId18"/>
    <p:sldId id="313" r:id="rId19"/>
    <p:sldId id="306" r:id="rId20"/>
    <p:sldId id="309" r:id="rId21"/>
    <p:sldId id="298" r:id="rId22"/>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9" autoAdjust="0"/>
    <p:restoredTop sz="86751" autoAdjust="0"/>
  </p:normalViewPr>
  <p:slideViewPr>
    <p:cSldViewPr snapToGrid="0">
      <p:cViewPr varScale="1">
        <p:scale>
          <a:sx n="54" d="100"/>
          <a:sy n="54" d="100"/>
        </p:scale>
        <p:origin x="90" y="2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427" cy="513508"/>
          </a:xfrm>
          <a:prstGeom prst="rect">
            <a:avLst/>
          </a:prstGeom>
        </p:spPr>
        <p:txBody>
          <a:bodyPr vert="horz" lIns="99068" tIns="49535" rIns="99068" bIns="49535"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3" y="0"/>
            <a:ext cx="3078427" cy="513508"/>
          </a:xfrm>
          <a:prstGeom prst="rect">
            <a:avLst/>
          </a:prstGeom>
        </p:spPr>
        <p:txBody>
          <a:bodyPr vert="horz" lIns="99068" tIns="49535" rIns="99068" bIns="49535" rtlCol="0"/>
          <a:lstStyle>
            <a:lvl1pPr algn="r">
              <a:defRPr sz="1300"/>
            </a:lvl1pPr>
          </a:lstStyle>
          <a:p>
            <a:fld id="{B6FE0DDC-BC69-477B-8393-E1CFA9BA7BBD}" type="datetimeFigureOut">
              <a:rPr kumimoji="1" lang="ja-JP" altLang="en-US" smtClean="0"/>
              <a:t>2023/8/31</a:t>
            </a:fld>
            <a:endParaRPr kumimoji="1" lang="ja-JP" altLang="en-US"/>
          </a:p>
        </p:txBody>
      </p:sp>
      <p:sp>
        <p:nvSpPr>
          <p:cNvPr id="4" name="スライド イメージ プレースホルダー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9068" tIns="49535" rIns="99068" bIns="49535" rtlCol="0" anchor="ctr"/>
          <a:lstStyle/>
          <a:p>
            <a:endParaRPr lang="ja-JP" altLang="en-US"/>
          </a:p>
        </p:txBody>
      </p:sp>
      <p:sp>
        <p:nvSpPr>
          <p:cNvPr id="5" name="ノート プレースホルダー 4"/>
          <p:cNvSpPr>
            <a:spLocks noGrp="1"/>
          </p:cNvSpPr>
          <p:nvPr>
            <p:ph type="body" sz="quarter" idx="3"/>
          </p:nvPr>
        </p:nvSpPr>
        <p:spPr>
          <a:xfrm>
            <a:off x="710407" y="4925408"/>
            <a:ext cx="5683250" cy="4029879"/>
          </a:xfrm>
          <a:prstGeom prst="rect">
            <a:avLst/>
          </a:prstGeom>
        </p:spPr>
        <p:txBody>
          <a:bodyPr vert="horz" lIns="99068" tIns="49535" rIns="99068" bIns="4953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108"/>
            <a:ext cx="3078427" cy="513507"/>
          </a:xfrm>
          <a:prstGeom prst="rect">
            <a:avLst/>
          </a:prstGeom>
        </p:spPr>
        <p:txBody>
          <a:bodyPr vert="horz" lIns="99068" tIns="49535" rIns="99068" bIns="49535"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3" y="9721108"/>
            <a:ext cx="3078427" cy="513507"/>
          </a:xfrm>
          <a:prstGeom prst="rect">
            <a:avLst/>
          </a:prstGeom>
        </p:spPr>
        <p:txBody>
          <a:bodyPr vert="horz" lIns="99068" tIns="49535" rIns="99068" bIns="49535" rtlCol="0" anchor="b"/>
          <a:lstStyle>
            <a:lvl1pPr algn="r">
              <a:defRPr sz="1300"/>
            </a:lvl1pPr>
          </a:lstStyle>
          <a:p>
            <a:fld id="{ED3BE70D-7276-4F0E-8CE7-B3346860F6EF}" type="slidenum">
              <a:rPr kumimoji="1" lang="ja-JP" altLang="en-US" smtClean="0"/>
              <a:t>‹#›</a:t>
            </a:fld>
            <a:endParaRPr kumimoji="1" lang="ja-JP" altLang="en-US"/>
          </a:p>
        </p:txBody>
      </p:sp>
    </p:spTree>
    <p:extLst>
      <p:ext uri="{BB962C8B-B14F-4D97-AF65-F5344CB8AC3E}">
        <p14:creationId xmlns:p14="http://schemas.microsoft.com/office/powerpoint/2010/main" val="28308528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3BE70D-7276-4F0E-8CE7-B3346860F6EF}" type="slidenum">
              <a:rPr kumimoji="1" lang="ja-JP" altLang="en-US" smtClean="0"/>
              <a:t>3</a:t>
            </a:fld>
            <a:endParaRPr kumimoji="1" lang="ja-JP" altLang="en-US"/>
          </a:p>
        </p:txBody>
      </p:sp>
    </p:spTree>
    <p:extLst>
      <p:ext uri="{BB962C8B-B14F-4D97-AF65-F5344CB8AC3E}">
        <p14:creationId xmlns:p14="http://schemas.microsoft.com/office/powerpoint/2010/main" val="23705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300" dirty="0"/>
              <a:t>【</a:t>
            </a:r>
            <a:r>
              <a:rPr lang="ja-JP" altLang="en-US" sz="1300" dirty="0"/>
              <a:t>左</a:t>
            </a:r>
            <a:r>
              <a:rPr lang="en-US" altLang="ja-JP" sz="1300" dirty="0"/>
              <a:t>】</a:t>
            </a:r>
            <a:r>
              <a:rPr lang="ja-JP" altLang="en-US" sz="1300" dirty="0"/>
              <a:t>ロケット（</a:t>
            </a:r>
            <a:r>
              <a:rPr lang="en-US" altLang="ja-JP" sz="1300" dirty="0"/>
              <a:t>JAXA</a:t>
            </a:r>
            <a:r>
              <a:rPr lang="ja-JP" altLang="en-US" sz="1300" dirty="0"/>
              <a:t>）</a:t>
            </a:r>
            <a:endParaRPr lang="en-US" altLang="ja-JP" sz="1300" dirty="0"/>
          </a:p>
          <a:p>
            <a:r>
              <a:rPr lang="en-US" altLang="ja-JP" sz="1300" dirty="0"/>
              <a:t>【</a:t>
            </a:r>
            <a:r>
              <a:rPr lang="ja-JP" altLang="en-US" sz="1300" dirty="0"/>
              <a:t>右</a:t>
            </a:r>
            <a:r>
              <a:rPr lang="en-US" altLang="ja-JP" sz="1300" dirty="0"/>
              <a:t>】</a:t>
            </a:r>
            <a:r>
              <a:rPr lang="ja-JP" altLang="en-US" sz="1300" dirty="0"/>
              <a:t>株式会社　フジキン</a:t>
            </a:r>
            <a:endParaRPr kumimoji="1" lang="ja-JP" altLang="en-US" dirty="0"/>
          </a:p>
        </p:txBody>
      </p:sp>
      <p:sp>
        <p:nvSpPr>
          <p:cNvPr id="4" name="スライド番号プレースホルダー 3"/>
          <p:cNvSpPr>
            <a:spLocks noGrp="1"/>
          </p:cNvSpPr>
          <p:nvPr>
            <p:ph type="sldNum" sz="quarter" idx="10"/>
          </p:nvPr>
        </p:nvSpPr>
        <p:spPr/>
        <p:txBody>
          <a:bodyPr/>
          <a:lstStyle/>
          <a:p>
            <a:fld id="{ED3BE70D-7276-4F0E-8CE7-B3346860F6EF}" type="slidenum">
              <a:rPr kumimoji="1" lang="ja-JP" altLang="en-US" smtClean="0"/>
              <a:t>15</a:t>
            </a:fld>
            <a:endParaRPr kumimoji="1" lang="ja-JP" altLang="en-US"/>
          </a:p>
        </p:txBody>
      </p:sp>
    </p:spTree>
    <p:extLst>
      <p:ext uri="{BB962C8B-B14F-4D97-AF65-F5344CB8AC3E}">
        <p14:creationId xmlns:p14="http://schemas.microsoft.com/office/powerpoint/2010/main" val="392374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左</a:t>
            </a:r>
            <a:r>
              <a:rPr kumimoji="1" lang="en-US" altLang="ja-JP" dirty="0"/>
              <a:t>】</a:t>
            </a:r>
            <a:r>
              <a:rPr lang="ja-JP" altLang="en-US" sz="1300" dirty="0"/>
              <a:t>ミノル化学工業　株式会社</a:t>
            </a:r>
            <a:endParaRPr kumimoji="1" lang="en-US" altLang="ja-JP" dirty="0"/>
          </a:p>
          <a:p>
            <a:r>
              <a:rPr kumimoji="1" lang="en-US" altLang="ja-JP" dirty="0"/>
              <a:t>【</a:t>
            </a:r>
            <a:r>
              <a:rPr kumimoji="1" lang="ja-JP" altLang="en-US" dirty="0"/>
              <a:t>右</a:t>
            </a:r>
            <a:r>
              <a:rPr kumimoji="1" lang="en-US" altLang="ja-JP" dirty="0"/>
              <a:t>】</a:t>
            </a:r>
            <a:r>
              <a:rPr lang="ja-JP" altLang="en-US" sz="1300" dirty="0"/>
              <a:t>株式会社　コノエ</a:t>
            </a:r>
            <a:endParaRPr kumimoji="1" lang="ja-JP" altLang="en-US" dirty="0"/>
          </a:p>
        </p:txBody>
      </p:sp>
      <p:sp>
        <p:nvSpPr>
          <p:cNvPr id="4" name="スライド番号プレースホルダー 3"/>
          <p:cNvSpPr>
            <a:spLocks noGrp="1"/>
          </p:cNvSpPr>
          <p:nvPr>
            <p:ph type="sldNum" sz="quarter" idx="10"/>
          </p:nvPr>
        </p:nvSpPr>
        <p:spPr/>
        <p:txBody>
          <a:bodyPr/>
          <a:lstStyle/>
          <a:p>
            <a:fld id="{ED3BE70D-7276-4F0E-8CE7-B3346860F6EF}" type="slidenum">
              <a:rPr kumimoji="1" lang="ja-JP" altLang="en-US" smtClean="0"/>
              <a:t>16</a:t>
            </a:fld>
            <a:endParaRPr kumimoji="1" lang="ja-JP" altLang="en-US"/>
          </a:p>
        </p:txBody>
      </p:sp>
    </p:spTree>
    <p:extLst>
      <p:ext uri="{BB962C8B-B14F-4D97-AF65-F5344CB8AC3E}">
        <p14:creationId xmlns:p14="http://schemas.microsoft.com/office/powerpoint/2010/main" val="3479560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左</a:t>
            </a:r>
            <a:r>
              <a:rPr kumimoji="1" lang="en-US" altLang="ja-JP" dirty="0"/>
              <a:t>】</a:t>
            </a:r>
            <a:r>
              <a:rPr lang="ja-JP" altLang="en-US" sz="1300" dirty="0"/>
              <a:t>ザ・パック　株式会社</a:t>
            </a:r>
            <a:endParaRPr lang="en-US" altLang="ja-JP" sz="1300" dirty="0"/>
          </a:p>
          <a:p>
            <a:r>
              <a:rPr kumimoji="1" lang="en-US" altLang="ja-JP" dirty="0"/>
              <a:t>【</a:t>
            </a:r>
            <a:r>
              <a:rPr kumimoji="1" lang="ja-JP" altLang="en-US" dirty="0"/>
              <a:t>右</a:t>
            </a:r>
            <a:r>
              <a:rPr kumimoji="1" lang="en-US" altLang="ja-JP" dirty="0"/>
              <a:t>】</a:t>
            </a:r>
            <a:r>
              <a:rPr lang="ja-JP" altLang="en-US" sz="1200"/>
              <a:t>株式会社　美販</a:t>
            </a:r>
            <a:endParaRPr kumimoji="1" lang="ja-JP" altLang="en-US" dirty="0"/>
          </a:p>
        </p:txBody>
      </p:sp>
      <p:sp>
        <p:nvSpPr>
          <p:cNvPr id="4" name="スライド番号プレースホルダー 3"/>
          <p:cNvSpPr>
            <a:spLocks noGrp="1"/>
          </p:cNvSpPr>
          <p:nvPr>
            <p:ph type="sldNum" sz="quarter" idx="10"/>
          </p:nvPr>
        </p:nvSpPr>
        <p:spPr/>
        <p:txBody>
          <a:bodyPr/>
          <a:lstStyle/>
          <a:p>
            <a:fld id="{ED3BE70D-7276-4F0E-8CE7-B3346860F6EF}" type="slidenum">
              <a:rPr kumimoji="1" lang="ja-JP" altLang="en-US" smtClean="0"/>
              <a:t>17</a:t>
            </a:fld>
            <a:endParaRPr kumimoji="1" lang="ja-JP" altLang="en-US"/>
          </a:p>
        </p:txBody>
      </p:sp>
    </p:spTree>
    <p:extLst>
      <p:ext uri="{BB962C8B-B14F-4D97-AF65-F5344CB8AC3E}">
        <p14:creationId xmlns:p14="http://schemas.microsoft.com/office/powerpoint/2010/main" val="2291224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左</a:t>
            </a:r>
            <a:r>
              <a:rPr kumimoji="1" lang="en-US" altLang="ja-JP" dirty="0"/>
              <a:t>】</a:t>
            </a:r>
            <a:r>
              <a:rPr lang="ja-JP" altLang="en-US" sz="1300" dirty="0"/>
              <a:t>マツダ紙工業　株式会社　</a:t>
            </a:r>
            <a:endParaRPr lang="en-US" altLang="ja-JP" sz="1300" dirty="0"/>
          </a:p>
          <a:p>
            <a:r>
              <a:rPr kumimoji="1" lang="en-US" altLang="ja-JP" dirty="0"/>
              <a:t>【</a:t>
            </a:r>
            <a:r>
              <a:rPr kumimoji="1" lang="ja-JP" altLang="en-US" dirty="0"/>
              <a:t>右</a:t>
            </a:r>
            <a:r>
              <a:rPr kumimoji="1" lang="en-US" altLang="ja-JP" dirty="0"/>
              <a:t>】</a:t>
            </a:r>
            <a:r>
              <a:rPr lang="zh-CN" altLang="en-US" sz="1200" dirty="0"/>
              <a:t>株式会社　昭和丸筒</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ED3BE70D-7276-4F0E-8CE7-B3346860F6EF}" type="slidenum">
              <a:rPr kumimoji="1" lang="ja-JP" altLang="en-US" smtClean="0"/>
              <a:t>18</a:t>
            </a:fld>
            <a:endParaRPr kumimoji="1" lang="ja-JP" altLang="en-US"/>
          </a:p>
        </p:txBody>
      </p:sp>
    </p:spTree>
    <p:extLst>
      <p:ext uri="{BB962C8B-B14F-4D97-AF65-F5344CB8AC3E}">
        <p14:creationId xmlns:p14="http://schemas.microsoft.com/office/powerpoint/2010/main" val="2910925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左</a:t>
            </a:r>
            <a:r>
              <a:rPr kumimoji="1" lang="en-US" altLang="ja-JP" dirty="0"/>
              <a:t>】</a:t>
            </a:r>
            <a:r>
              <a:rPr lang="ja-JP" altLang="en-US" sz="1300" dirty="0"/>
              <a:t>株式会社　松よし人形　</a:t>
            </a:r>
            <a:endParaRPr lang="en-US" altLang="ja-JP" sz="1300" dirty="0"/>
          </a:p>
          <a:p>
            <a:r>
              <a:rPr kumimoji="1" lang="en-US" altLang="ja-JP" dirty="0"/>
              <a:t>【</a:t>
            </a:r>
            <a:r>
              <a:rPr kumimoji="1" lang="ja-JP" altLang="en-US" dirty="0"/>
              <a:t>右</a:t>
            </a:r>
            <a:r>
              <a:rPr kumimoji="1" lang="en-US" altLang="ja-JP" dirty="0"/>
              <a:t>】</a:t>
            </a:r>
            <a:r>
              <a:rPr lang="ja-JP" altLang="en-US" sz="1300" dirty="0"/>
              <a:t>日清工業　株式会社　</a:t>
            </a:r>
            <a:endParaRPr kumimoji="1" lang="ja-JP" altLang="en-US" dirty="0"/>
          </a:p>
        </p:txBody>
      </p:sp>
      <p:sp>
        <p:nvSpPr>
          <p:cNvPr id="4" name="スライド番号プレースホルダー 3"/>
          <p:cNvSpPr>
            <a:spLocks noGrp="1"/>
          </p:cNvSpPr>
          <p:nvPr>
            <p:ph type="sldNum" sz="quarter" idx="10"/>
          </p:nvPr>
        </p:nvSpPr>
        <p:spPr/>
        <p:txBody>
          <a:bodyPr/>
          <a:lstStyle/>
          <a:p>
            <a:fld id="{ED3BE70D-7276-4F0E-8CE7-B3346860F6EF}" type="slidenum">
              <a:rPr kumimoji="1" lang="ja-JP" altLang="en-US" smtClean="0"/>
              <a:t>19</a:t>
            </a:fld>
            <a:endParaRPr kumimoji="1" lang="ja-JP" altLang="en-US"/>
          </a:p>
        </p:txBody>
      </p:sp>
    </p:spTree>
    <p:extLst>
      <p:ext uri="{BB962C8B-B14F-4D97-AF65-F5344CB8AC3E}">
        <p14:creationId xmlns:p14="http://schemas.microsoft.com/office/powerpoint/2010/main" val="1963098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左</a:t>
            </a:r>
            <a:r>
              <a:rPr kumimoji="1" lang="en-US" altLang="ja-JP" dirty="0"/>
              <a:t>】</a:t>
            </a:r>
            <a:r>
              <a:rPr lang="ja-JP" altLang="en-US" sz="1300" dirty="0"/>
              <a:t>株式会社　サンワ</a:t>
            </a:r>
            <a:endParaRPr lang="en-US" altLang="ja-JP" sz="1300" dirty="0"/>
          </a:p>
          <a:p>
            <a:r>
              <a:rPr kumimoji="1" lang="en-US" altLang="ja-JP" dirty="0"/>
              <a:t>【</a:t>
            </a:r>
            <a:r>
              <a:rPr kumimoji="1" lang="ja-JP" altLang="en-US" dirty="0"/>
              <a:t>右</a:t>
            </a:r>
            <a:r>
              <a:rPr kumimoji="1" lang="en-US" altLang="ja-JP" dirty="0"/>
              <a:t>】</a:t>
            </a:r>
            <a:r>
              <a:rPr lang="ja-JP" altLang="en-US" sz="1300" dirty="0"/>
              <a:t>株式会社　下西製作所</a:t>
            </a:r>
            <a:endParaRPr kumimoji="1" lang="ja-JP" altLang="en-US" dirty="0"/>
          </a:p>
        </p:txBody>
      </p:sp>
      <p:sp>
        <p:nvSpPr>
          <p:cNvPr id="4" name="スライド番号プレースホルダー 3"/>
          <p:cNvSpPr>
            <a:spLocks noGrp="1"/>
          </p:cNvSpPr>
          <p:nvPr>
            <p:ph type="sldNum" sz="quarter" idx="10"/>
          </p:nvPr>
        </p:nvSpPr>
        <p:spPr/>
        <p:txBody>
          <a:bodyPr/>
          <a:lstStyle/>
          <a:p>
            <a:fld id="{ED3BE70D-7276-4F0E-8CE7-B3346860F6EF}" type="slidenum">
              <a:rPr kumimoji="1" lang="ja-JP" altLang="en-US" smtClean="0"/>
              <a:t>20</a:t>
            </a:fld>
            <a:endParaRPr kumimoji="1" lang="ja-JP" altLang="en-US"/>
          </a:p>
        </p:txBody>
      </p:sp>
    </p:spTree>
    <p:extLst>
      <p:ext uri="{BB962C8B-B14F-4D97-AF65-F5344CB8AC3E}">
        <p14:creationId xmlns:p14="http://schemas.microsoft.com/office/powerpoint/2010/main" val="2578269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密度は「どれだけものがぎゅっとつまっているか」</a:t>
            </a:r>
          </a:p>
        </p:txBody>
      </p:sp>
      <p:sp>
        <p:nvSpPr>
          <p:cNvPr id="4" name="スライド番号プレースホルダー 3"/>
          <p:cNvSpPr>
            <a:spLocks noGrp="1"/>
          </p:cNvSpPr>
          <p:nvPr>
            <p:ph type="sldNum" sz="quarter" idx="10"/>
          </p:nvPr>
        </p:nvSpPr>
        <p:spPr/>
        <p:txBody>
          <a:bodyPr/>
          <a:lstStyle/>
          <a:p>
            <a:fld id="{ED3BE70D-7276-4F0E-8CE7-B3346860F6EF}" type="slidenum">
              <a:rPr kumimoji="1" lang="ja-JP" altLang="en-US" smtClean="0"/>
              <a:t>6</a:t>
            </a:fld>
            <a:endParaRPr kumimoji="1" lang="ja-JP" altLang="en-US"/>
          </a:p>
        </p:txBody>
      </p:sp>
    </p:spTree>
    <p:extLst>
      <p:ext uri="{BB962C8B-B14F-4D97-AF65-F5344CB8AC3E}">
        <p14:creationId xmlns:p14="http://schemas.microsoft.com/office/powerpoint/2010/main" val="1022554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3BE70D-7276-4F0E-8CE7-B3346860F6EF}"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00428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東大阪市には小さいけれど、すごい技術をもった工場が集まっています。</a:t>
            </a:r>
            <a:endParaRPr kumimoji="1" lang="en-US" altLang="ja-JP" dirty="0"/>
          </a:p>
          <a:p>
            <a:r>
              <a:rPr kumimoji="1" lang="ja-JP" altLang="en-US" dirty="0"/>
              <a:t>ぎゅっと集まっているから、おたがいの得意なこと、すごいところを知っていて、</a:t>
            </a:r>
            <a:endParaRPr kumimoji="1" lang="en-US" altLang="ja-JP" dirty="0"/>
          </a:p>
          <a:p>
            <a:r>
              <a:rPr kumimoji="1" lang="ja-JP" altLang="en-US" dirty="0"/>
              <a:t>困ったときは助け合ったり、いっしょにひとつのものを作ったりすることもあります。</a:t>
            </a:r>
            <a:endParaRPr kumimoji="1" lang="en-US" altLang="ja-JP" dirty="0"/>
          </a:p>
          <a:p>
            <a:r>
              <a:rPr kumimoji="1" lang="ja-JP" altLang="en-US" dirty="0"/>
              <a:t>小さな工場がこれだけ集まっているのは、日本でも東大阪だけです。</a:t>
            </a:r>
          </a:p>
        </p:txBody>
      </p:sp>
      <p:sp>
        <p:nvSpPr>
          <p:cNvPr id="4" name="スライド番号プレースホルダー 3"/>
          <p:cNvSpPr>
            <a:spLocks noGrp="1"/>
          </p:cNvSpPr>
          <p:nvPr>
            <p:ph type="sldNum" sz="quarter" idx="10"/>
          </p:nvPr>
        </p:nvSpPr>
        <p:spPr/>
        <p:txBody>
          <a:bodyPr/>
          <a:lstStyle/>
          <a:p>
            <a:fld id="{ED3BE70D-7276-4F0E-8CE7-B3346860F6EF}" type="slidenum">
              <a:rPr kumimoji="1" lang="ja-JP" altLang="en-US" smtClean="0"/>
              <a:t>8</a:t>
            </a:fld>
            <a:endParaRPr kumimoji="1" lang="ja-JP" altLang="en-US"/>
          </a:p>
        </p:txBody>
      </p:sp>
    </p:spTree>
    <p:extLst>
      <p:ext uri="{BB962C8B-B14F-4D97-AF65-F5344CB8AC3E}">
        <p14:creationId xmlns:p14="http://schemas.microsoft.com/office/powerpoint/2010/main" val="2514626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「そこでしか作れないものを作っている工場」</a:t>
            </a:r>
            <a:endParaRPr kumimoji="1" lang="en-US" altLang="ja-JP" dirty="0"/>
          </a:p>
          <a:p>
            <a:r>
              <a:rPr kumimoji="1" lang="ja-JP" altLang="en-US" dirty="0"/>
              <a:t>「ひとつの製品を日本でいちばん作っている工場」</a:t>
            </a:r>
            <a:endParaRPr kumimoji="1" lang="en-US" altLang="ja-JP" dirty="0"/>
          </a:p>
          <a:p>
            <a:r>
              <a:rPr kumimoji="1" lang="ja-JP" altLang="en-US" dirty="0"/>
              <a:t>が東大阪には</a:t>
            </a:r>
            <a:r>
              <a:rPr kumimoji="1" lang="en-US" altLang="ja-JP" dirty="0"/>
              <a:t>100</a:t>
            </a:r>
            <a:r>
              <a:rPr kumimoji="1" lang="ja-JP" altLang="en-US" dirty="0"/>
              <a:t>以上もあります。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モノづくり体験教室には、「どんな工場のひとが先生に来てくれるのかな？」楽しみにしてくださいね。</a:t>
            </a:r>
            <a:endParaRPr kumimoji="1" lang="en-US" altLang="ja-JP" dirty="0"/>
          </a:p>
        </p:txBody>
      </p:sp>
      <p:sp>
        <p:nvSpPr>
          <p:cNvPr id="4" name="スライド番号プレースホルダー 3"/>
          <p:cNvSpPr>
            <a:spLocks noGrp="1"/>
          </p:cNvSpPr>
          <p:nvPr>
            <p:ph type="sldNum" sz="quarter" idx="10"/>
          </p:nvPr>
        </p:nvSpPr>
        <p:spPr/>
        <p:txBody>
          <a:bodyPr/>
          <a:lstStyle/>
          <a:p>
            <a:fld id="{ED3BE70D-7276-4F0E-8CE7-B3346860F6EF}" type="slidenum">
              <a:rPr kumimoji="1" lang="ja-JP" altLang="en-US" smtClean="0"/>
              <a:t>9</a:t>
            </a:fld>
            <a:endParaRPr kumimoji="1" lang="ja-JP" altLang="en-US"/>
          </a:p>
        </p:txBody>
      </p:sp>
    </p:spTree>
    <p:extLst>
      <p:ext uri="{BB962C8B-B14F-4D97-AF65-F5344CB8AC3E}">
        <p14:creationId xmlns:p14="http://schemas.microsoft.com/office/powerpoint/2010/main" val="225376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D3BE70D-7276-4F0E-8CE7-B3346860F6EF}" type="slidenum">
              <a:rPr kumimoji="1" lang="ja-JP" altLang="en-US" smtClean="0"/>
              <a:t>11</a:t>
            </a:fld>
            <a:endParaRPr kumimoji="1" lang="ja-JP" altLang="en-US"/>
          </a:p>
        </p:txBody>
      </p:sp>
    </p:spTree>
    <p:extLst>
      <p:ext uri="{BB962C8B-B14F-4D97-AF65-F5344CB8AC3E}">
        <p14:creationId xmlns:p14="http://schemas.microsoft.com/office/powerpoint/2010/main" val="2062583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左</a:t>
            </a:r>
            <a:r>
              <a:rPr kumimoji="1" lang="en-US" altLang="ja-JP" dirty="0"/>
              <a:t>】</a:t>
            </a:r>
            <a:r>
              <a:rPr lang="ja-JP" altLang="en-US" sz="1300" dirty="0"/>
              <a:t>日本化線　株式会社（ワイヤーアート教室）</a:t>
            </a:r>
            <a:endParaRPr lang="en-US" altLang="ja-JP" sz="1300" dirty="0"/>
          </a:p>
          <a:p>
            <a:r>
              <a:rPr lang="en-US" altLang="ja-JP" sz="1300" dirty="0"/>
              <a:t>【</a:t>
            </a:r>
            <a:r>
              <a:rPr lang="ja-JP" altLang="en-US" sz="1300" dirty="0"/>
              <a:t>右</a:t>
            </a:r>
            <a:r>
              <a:rPr lang="en-US" altLang="ja-JP" sz="1300" dirty="0"/>
              <a:t>】</a:t>
            </a:r>
            <a:r>
              <a:rPr lang="ja-JP" altLang="en-US" sz="1300" dirty="0"/>
              <a:t>株式会社　ロブテックス（工具教室）</a:t>
            </a:r>
            <a:endParaRPr kumimoji="1" lang="ja-JP" altLang="en-US" dirty="0"/>
          </a:p>
        </p:txBody>
      </p:sp>
      <p:sp>
        <p:nvSpPr>
          <p:cNvPr id="4" name="スライド番号プレースホルダー 3"/>
          <p:cNvSpPr>
            <a:spLocks noGrp="1"/>
          </p:cNvSpPr>
          <p:nvPr>
            <p:ph type="sldNum" sz="quarter" idx="10"/>
          </p:nvPr>
        </p:nvSpPr>
        <p:spPr/>
        <p:txBody>
          <a:bodyPr/>
          <a:lstStyle/>
          <a:p>
            <a:fld id="{ED3BE70D-7276-4F0E-8CE7-B3346860F6EF}" type="slidenum">
              <a:rPr kumimoji="1" lang="ja-JP" altLang="en-US" smtClean="0"/>
              <a:t>12</a:t>
            </a:fld>
            <a:endParaRPr kumimoji="1" lang="ja-JP" altLang="en-US"/>
          </a:p>
        </p:txBody>
      </p:sp>
    </p:spTree>
    <p:extLst>
      <p:ext uri="{BB962C8B-B14F-4D97-AF65-F5344CB8AC3E}">
        <p14:creationId xmlns:p14="http://schemas.microsoft.com/office/powerpoint/2010/main" val="1476330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左</a:t>
            </a:r>
            <a:r>
              <a:rPr kumimoji="1" lang="en-US" altLang="ja-JP" dirty="0"/>
              <a:t>】</a:t>
            </a:r>
            <a:r>
              <a:rPr lang="ja-JP" altLang="en-US" sz="1300" dirty="0"/>
              <a:t>株式会社　コノエ（写真は「測量鋲」といいます）</a:t>
            </a:r>
            <a:endParaRPr lang="en-US" altLang="ja-JP" sz="1300" dirty="0"/>
          </a:p>
          <a:p>
            <a:r>
              <a:rPr kumimoji="1" lang="en-US" altLang="ja-JP" dirty="0"/>
              <a:t>【</a:t>
            </a:r>
            <a:r>
              <a:rPr kumimoji="1" lang="ja-JP" altLang="en-US" dirty="0"/>
              <a:t>右上</a:t>
            </a:r>
            <a:r>
              <a:rPr kumimoji="1" lang="en-US" altLang="ja-JP" dirty="0"/>
              <a:t>】</a:t>
            </a:r>
            <a:r>
              <a:rPr lang="ja-JP" altLang="en-US" sz="1300" dirty="0"/>
              <a:t>フセハツ工業　株式会社</a:t>
            </a:r>
            <a:endParaRPr kumimoji="1" lang="en-US" altLang="ja-JP" dirty="0"/>
          </a:p>
          <a:p>
            <a:r>
              <a:rPr kumimoji="1" lang="en-US" altLang="ja-JP" dirty="0"/>
              <a:t>【</a:t>
            </a:r>
            <a:r>
              <a:rPr kumimoji="1" lang="ja-JP" altLang="en-US" dirty="0"/>
              <a:t>右下</a:t>
            </a:r>
            <a:r>
              <a:rPr kumimoji="1" lang="en-US" altLang="ja-JP" dirty="0"/>
              <a:t>】</a:t>
            </a:r>
            <a:r>
              <a:rPr lang="ja-JP" altLang="en-US" sz="1300" dirty="0"/>
              <a:t>川端ネジ製作所</a:t>
            </a:r>
            <a:endParaRPr kumimoji="1" lang="ja-JP" altLang="en-US" dirty="0"/>
          </a:p>
        </p:txBody>
      </p:sp>
      <p:sp>
        <p:nvSpPr>
          <p:cNvPr id="4" name="スライド番号プレースホルダー 3"/>
          <p:cNvSpPr>
            <a:spLocks noGrp="1"/>
          </p:cNvSpPr>
          <p:nvPr>
            <p:ph type="sldNum" sz="quarter" idx="10"/>
          </p:nvPr>
        </p:nvSpPr>
        <p:spPr/>
        <p:txBody>
          <a:bodyPr/>
          <a:lstStyle/>
          <a:p>
            <a:fld id="{ED3BE70D-7276-4F0E-8CE7-B3346860F6EF}" type="slidenum">
              <a:rPr kumimoji="1" lang="ja-JP" altLang="en-US" smtClean="0"/>
              <a:t>13</a:t>
            </a:fld>
            <a:endParaRPr kumimoji="1" lang="ja-JP" altLang="en-US"/>
          </a:p>
        </p:txBody>
      </p:sp>
    </p:spTree>
    <p:extLst>
      <p:ext uri="{BB962C8B-B14F-4D97-AF65-F5344CB8AC3E}">
        <p14:creationId xmlns:p14="http://schemas.microsoft.com/office/powerpoint/2010/main" val="3561270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左上</a:t>
            </a:r>
            <a:r>
              <a:rPr kumimoji="1" lang="en-US" altLang="ja-JP" dirty="0"/>
              <a:t>】</a:t>
            </a:r>
            <a:r>
              <a:rPr kumimoji="1" lang="ja-JP" altLang="en-US" dirty="0"/>
              <a:t>新幹線</a:t>
            </a:r>
            <a:endParaRPr kumimoji="1" lang="en-US" altLang="ja-JP" dirty="0"/>
          </a:p>
          <a:p>
            <a:r>
              <a:rPr kumimoji="1" lang="en-US" altLang="ja-JP" dirty="0"/>
              <a:t>【</a:t>
            </a:r>
            <a:r>
              <a:rPr kumimoji="1" lang="ja-JP" altLang="en-US" dirty="0"/>
              <a:t>左下</a:t>
            </a:r>
            <a:r>
              <a:rPr kumimoji="1" lang="en-US" altLang="ja-JP" dirty="0"/>
              <a:t>】</a:t>
            </a:r>
            <a:r>
              <a:rPr kumimoji="1" lang="ja-JP" altLang="en-US" dirty="0"/>
              <a:t>明石大橋</a:t>
            </a:r>
            <a:endParaRPr kumimoji="1" lang="en-US" altLang="ja-JP" dirty="0"/>
          </a:p>
          <a:p>
            <a:r>
              <a:rPr kumimoji="1" lang="en-US" altLang="ja-JP" dirty="0"/>
              <a:t>【</a:t>
            </a:r>
            <a:r>
              <a:rPr kumimoji="1" lang="ja-JP" altLang="en-US" dirty="0"/>
              <a:t>右</a:t>
            </a:r>
            <a:r>
              <a:rPr kumimoji="1" lang="en-US" altLang="ja-JP" dirty="0"/>
              <a:t>】</a:t>
            </a:r>
            <a:r>
              <a:rPr kumimoji="1" lang="ja-JP" altLang="en-US" dirty="0"/>
              <a:t>ハードロック工業株式会社（どちらにも写真の「ハードロックナット」が使われています。「絶対にゆるまないナット」として有名です）</a:t>
            </a:r>
          </a:p>
        </p:txBody>
      </p:sp>
      <p:sp>
        <p:nvSpPr>
          <p:cNvPr id="4" name="スライド番号プレースホルダー 3"/>
          <p:cNvSpPr>
            <a:spLocks noGrp="1"/>
          </p:cNvSpPr>
          <p:nvPr>
            <p:ph type="sldNum" sz="quarter" idx="10"/>
          </p:nvPr>
        </p:nvSpPr>
        <p:spPr/>
        <p:txBody>
          <a:bodyPr/>
          <a:lstStyle/>
          <a:p>
            <a:fld id="{ED3BE70D-7276-4F0E-8CE7-B3346860F6EF}" type="slidenum">
              <a:rPr kumimoji="1" lang="ja-JP" altLang="en-US" smtClean="0"/>
              <a:t>14</a:t>
            </a:fld>
            <a:endParaRPr kumimoji="1" lang="ja-JP" altLang="en-US"/>
          </a:p>
        </p:txBody>
      </p:sp>
    </p:spTree>
    <p:extLst>
      <p:ext uri="{BB962C8B-B14F-4D97-AF65-F5344CB8AC3E}">
        <p14:creationId xmlns:p14="http://schemas.microsoft.com/office/powerpoint/2010/main" val="329773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F5F5D06-80B8-4F6F-8C07-09CE7D572383}" type="datetimeFigureOut">
              <a:rPr kumimoji="1" lang="ja-JP" altLang="en-US" smtClean="0"/>
              <a:t>2023/8/31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893A919-919B-4DD2-A03B-20FAE396ECAE}" type="slidenum">
              <a:rPr kumimoji="1" lang="ja-JP" altLang="en-US" smtClean="0"/>
              <a:t>‹#›</a:t>
            </a:fld>
            <a:endParaRPr kumimoji="1" lang="ja-JP" altLang="en-US" dirty="0"/>
          </a:p>
        </p:txBody>
      </p:sp>
    </p:spTree>
    <p:extLst>
      <p:ext uri="{BB962C8B-B14F-4D97-AF65-F5344CB8AC3E}">
        <p14:creationId xmlns:p14="http://schemas.microsoft.com/office/powerpoint/2010/main" val="3255890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F5F5D06-80B8-4F6F-8C07-09CE7D572383}" type="datetimeFigureOut">
              <a:rPr kumimoji="1" lang="ja-JP" altLang="en-US" smtClean="0"/>
              <a:t>2023/8/31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893A919-919B-4DD2-A03B-20FAE396ECAE}" type="slidenum">
              <a:rPr kumimoji="1" lang="ja-JP" altLang="en-US" smtClean="0"/>
              <a:t>‹#›</a:t>
            </a:fld>
            <a:endParaRPr kumimoji="1" lang="ja-JP" altLang="en-US" dirty="0"/>
          </a:p>
        </p:txBody>
      </p:sp>
    </p:spTree>
    <p:extLst>
      <p:ext uri="{BB962C8B-B14F-4D97-AF65-F5344CB8AC3E}">
        <p14:creationId xmlns:p14="http://schemas.microsoft.com/office/powerpoint/2010/main" val="344963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F5F5D06-80B8-4F6F-8C07-09CE7D572383}" type="datetimeFigureOut">
              <a:rPr kumimoji="1" lang="ja-JP" altLang="en-US" smtClean="0"/>
              <a:t>2023/8/31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893A919-919B-4DD2-A03B-20FAE396ECAE}" type="slidenum">
              <a:rPr kumimoji="1" lang="ja-JP" altLang="en-US" smtClean="0"/>
              <a:t>‹#›</a:t>
            </a:fld>
            <a:endParaRPr kumimoji="1" lang="ja-JP" altLang="en-US" dirty="0"/>
          </a:p>
        </p:txBody>
      </p:sp>
    </p:spTree>
    <p:extLst>
      <p:ext uri="{BB962C8B-B14F-4D97-AF65-F5344CB8AC3E}">
        <p14:creationId xmlns:p14="http://schemas.microsoft.com/office/powerpoint/2010/main" val="356506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F5F5D06-80B8-4F6F-8C07-09CE7D572383}" type="datetimeFigureOut">
              <a:rPr kumimoji="1" lang="ja-JP" altLang="en-US" smtClean="0"/>
              <a:t>2023/8/31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893A919-919B-4DD2-A03B-20FAE396ECAE}" type="slidenum">
              <a:rPr kumimoji="1" lang="ja-JP" altLang="en-US" smtClean="0"/>
              <a:t>‹#›</a:t>
            </a:fld>
            <a:endParaRPr kumimoji="1" lang="ja-JP" altLang="en-US" dirty="0"/>
          </a:p>
        </p:txBody>
      </p:sp>
    </p:spTree>
    <p:extLst>
      <p:ext uri="{BB962C8B-B14F-4D97-AF65-F5344CB8AC3E}">
        <p14:creationId xmlns:p14="http://schemas.microsoft.com/office/powerpoint/2010/main" val="1431841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F5F5D06-80B8-4F6F-8C07-09CE7D572383}" type="datetimeFigureOut">
              <a:rPr kumimoji="1" lang="ja-JP" altLang="en-US" smtClean="0"/>
              <a:t>2023/8/31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893A919-919B-4DD2-A03B-20FAE396ECAE}" type="slidenum">
              <a:rPr kumimoji="1" lang="ja-JP" altLang="en-US" smtClean="0"/>
              <a:t>‹#›</a:t>
            </a:fld>
            <a:endParaRPr kumimoji="1" lang="ja-JP" altLang="en-US" dirty="0"/>
          </a:p>
        </p:txBody>
      </p:sp>
    </p:spTree>
    <p:extLst>
      <p:ext uri="{BB962C8B-B14F-4D97-AF65-F5344CB8AC3E}">
        <p14:creationId xmlns:p14="http://schemas.microsoft.com/office/powerpoint/2010/main" val="816254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F5F5D06-80B8-4F6F-8C07-09CE7D572383}" type="datetimeFigureOut">
              <a:rPr kumimoji="1" lang="ja-JP" altLang="en-US" smtClean="0"/>
              <a:t>2023/8/31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7893A919-919B-4DD2-A03B-20FAE396ECAE}" type="slidenum">
              <a:rPr kumimoji="1" lang="ja-JP" altLang="en-US" smtClean="0"/>
              <a:t>‹#›</a:t>
            </a:fld>
            <a:endParaRPr kumimoji="1" lang="ja-JP" altLang="en-US" dirty="0"/>
          </a:p>
        </p:txBody>
      </p:sp>
    </p:spTree>
    <p:extLst>
      <p:ext uri="{BB962C8B-B14F-4D97-AF65-F5344CB8AC3E}">
        <p14:creationId xmlns:p14="http://schemas.microsoft.com/office/powerpoint/2010/main" val="543600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F5F5D06-80B8-4F6F-8C07-09CE7D572383}" type="datetimeFigureOut">
              <a:rPr kumimoji="1" lang="ja-JP" altLang="en-US" smtClean="0"/>
              <a:t>2023/8/31</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7893A919-919B-4DD2-A03B-20FAE396ECAE}" type="slidenum">
              <a:rPr kumimoji="1" lang="ja-JP" altLang="en-US" smtClean="0"/>
              <a:t>‹#›</a:t>
            </a:fld>
            <a:endParaRPr kumimoji="1" lang="ja-JP" altLang="en-US" dirty="0"/>
          </a:p>
        </p:txBody>
      </p:sp>
    </p:spTree>
    <p:extLst>
      <p:ext uri="{BB962C8B-B14F-4D97-AF65-F5344CB8AC3E}">
        <p14:creationId xmlns:p14="http://schemas.microsoft.com/office/powerpoint/2010/main" val="2247245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F5F5D06-80B8-4F6F-8C07-09CE7D572383}" type="datetimeFigureOut">
              <a:rPr kumimoji="1" lang="ja-JP" altLang="en-US" smtClean="0"/>
              <a:t>2023/8/31</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7893A919-919B-4DD2-A03B-20FAE396ECAE}" type="slidenum">
              <a:rPr kumimoji="1" lang="ja-JP" altLang="en-US" smtClean="0"/>
              <a:t>‹#›</a:t>
            </a:fld>
            <a:endParaRPr kumimoji="1" lang="ja-JP" altLang="en-US" dirty="0"/>
          </a:p>
        </p:txBody>
      </p:sp>
    </p:spTree>
    <p:extLst>
      <p:ext uri="{BB962C8B-B14F-4D97-AF65-F5344CB8AC3E}">
        <p14:creationId xmlns:p14="http://schemas.microsoft.com/office/powerpoint/2010/main" val="3352423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F5D06-80B8-4F6F-8C07-09CE7D572383}" type="datetimeFigureOut">
              <a:rPr kumimoji="1" lang="ja-JP" altLang="en-US" smtClean="0"/>
              <a:t>2023/8/31</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7893A919-919B-4DD2-A03B-20FAE396ECAE}" type="slidenum">
              <a:rPr kumimoji="1" lang="ja-JP" altLang="en-US" smtClean="0"/>
              <a:t>‹#›</a:t>
            </a:fld>
            <a:endParaRPr kumimoji="1" lang="ja-JP" altLang="en-US" dirty="0"/>
          </a:p>
        </p:txBody>
      </p:sp>
    </p:spTree>
    <p:extLst>
      <p:ext uri="{BB962C8B-B14F-4D97-AF65-F5344CB8AC3E}">
        <p14:creationId xmlns:p14="http://schemas.microsoft.com/office/powerpoint/2010/main" val="3122641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F5F5D06-80B8-4F6F-8C07-09CE7D572383}" type="datetimeFigureOut">
              <a:rPr kumimoji="1" lang="ja-JP" altLang="en-US" smtClean="0"/>
              <a:t>2023/8/31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7893A919-919B-4DD2-A03B-20FAE396ECAE}" type="slidenum">
              <a:rPr kumimoji="1" lang="ja-JP" altLang="en-US" smtClean="0"/>
              <a:t>‹#›</a:t>
            </a:fld>
            <a:endParaRPr kumimoji="1" lang="ja-JP" altLang="en-US" dirty="0"/>
          </a:p>
        </p:txBody>
      </p:sp>
    </p:spTree>
    <p:extLst>
      <p:ext uri="{BB962C8B-B14F-4D97-AF65-F5344CB8AC3E}">
        <p14:creationId xmlns:p14="http://schemas.microsoft.com/office/powerpoint/2010/main" val="806493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F5F5D06-80B8-4F6F-8C07-09CE7D572383}" type="datetimeFigureOut">
              <a:rPr kumimoji="1" lang="ja-JP" altLang="en-US" smtClean="0"/>
              <a:t>2023/8/31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7893A919-919B-4DD2-A03B-20FAE396ECAE}" type="slidenum">
              <a:rPr kumimoji="1" lang="ja-JP" altLang="en-US" smtClean="0"/>
              <a:t>‹#›</a:t>
            </a:fld>
            <a:endParaRPr kumimoji="1" lang="ja-JP" altLang="en-US" dirty="0"/>
          </a:p>
        </p:txBody>
      </p:sp>
    </p:spTree>
    <p:extLst>
      <p:ext uri="{BB962C8B-B14F-4D97-AF65-F5344CB8AC3E}">
        <p14:creationId xmlns:p14="http://schemas.microsoft.com/office/powerpoint/2010/main" val="1480312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F5D06-80B8-4F6F-8C07-09CE7D572383}" type="datetimeFigureOut">
              <a:rPr kumimoji="1" lang="ja-JP" altLang="en-US" smtClean="0"/>
              <a:t>2023/8/31</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93A919-919B-4DD2-A03B-20FAE396ECAE}" type="slidenum">
              <a:rPr kumimoji="1" lang="ja-JP" altLang="en-US" smtClean="0"/>
              <a:t>‹#›</a:t>
            </a:fld>
            <a:endParaRPr kumimoji="1" lang="ja-JP" altLang="en-US" dirty="0"/>
          </a:p>
        </p:txBody>
      </p:sp>
    </p:spTree>
    <p:extLst>
      <p:ext uri="{BB962C8B-B14F-4D97-AF65-F5344CB8AC3E}">
        <p14:creationId xmlns:p14="http://schemas.microsoft.com/office/powerpoint/2010/main" val="522179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3822" y="327378"/>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9450" y="4400903"/>
            <a:ext cx="211455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a:spLocks noGrp="1"/>
          </p:cNvSpPr>
          <p:nvPr>
            <p:ph type="title"/>
          </p:nvPr>
        </p:nvSpPr>
        <p:spPr>
          <a:xfrm>
            <a:off x="1544984" y="2264392"/>
            <a:ext cx="6142745" cy="2334859"/>
          </a:xfrm>
        </p:spPr>
        <p:txBody>
          <a:bodyPr>
            <a:noAutofit/>
          </a:bodyPr>
          <a:lstStyle/>
          <a:p>
            <a:pPr algn="ctr"/>
            <a:r>
              <a:rPr kumimoji="1" lang="ja-JP" altLang="en-US" sz="5400" dirty="0">
                <a:latin typeface="UD デジタル 教科書体 N-R" panose="02020400000000000000" pitchFamily="17" charset="-128"/>
                <a:ea typeface="UD デジタル 教科書体 N-R" panose="02020400000000000000" pitchFamily="17" charset="-128"/>
              </a:rPr>
              <a:t>モノづくりのまち</a:t>
            </a:r>
            <a:br>
              <a:rPr kumimoji="1" lang="en-US" altLang="ja-JP" sz="5400" dirty="0">
                <a:latin typeface="UD デジタル 教科書体 N-R" panose="02020400000000000000" pitchFamily="17" charset="-128"/>
                <a:ea typeface="UD デジタル 教科書体 N-R" panose="02020400000000000000" pitchFamily="17" charset="-128"/>
              </a:rPr>
            </a:br>
            <a:br>
              <a:rPr kumimoji="1" lang="en-US" altLang="ja-JP" sz="5400" dirty="0">
                <a:latin typeface="UD デジタル 教科書体 N-R" panose="02020400000000000000" pitchFamily="17" charset="-128"/>
                <a:ea typeface="UD デジタル 教科書体 N-R" panose="02020400000000000000" pitchFamily="17" charset="-128"/>
              </a:rPr>
            </a:br>
            <a:r>
              <a:rPr lang="ja-JP" altLang="en-US" sz="5400" dirty="0">
                <a:latin typeface="UD デジタル 教科書体 N-R" panose="02020400000000000000" pitchFamily="17" charset="-128"/>
                <a:ea typeface="UD デジタル 教科書体 N-R" panose="02020400000000000000" pitchFamily="17" charset="-128"/>
              </a:rPr>
              <a:t>東大阪</a:t>
            </a:r>
            <a:endParaRPr kumimoji="1" lang="ja-JP" altLang="en-US" sz="5400" dirty="0">
              <a:latin typeface="UD デジタル 教科書体 N-R" panose="02020400000000000000" pitchFamily="17" charset="-128"/>
              <a:ea typeface="UD デジタル 教科書体 N-R" panose="02020400000000000000" pitchFamily="17" charset="-128"/>
            </a:endParaRPr>
          </a:p>
        </p:txBody>
      </p:sp>
      <p:sp>
        <p:nvSpPr>
          <p:cNvPr id="7" name="タイトル 1"/>
          <p:cNvSpPr txBox="1">
            <a:spLocks/>
          </p:cNvSpPr>
          <p:nvPr/>
        </p:nvSpPr>
        <p:spPr>
          <a:xfrm>
            <a:off x="1836486" y="5394960"/>
            <a:ext cx="5559740" cy="10240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4000" dirty="0">
                <a:latin typeface="UD デジタル 教科書体 N-R" panose="02020400000000000000" pitchFamily="17" charset="-128"/>
                <a:ea typeface="UD デジタル 教科書体 N-R" panose="02020400000000000000" pitchFamily="17" charset="-128"/>
              </a:rPr>
              <a:t>【</a:t>
            </a:r>
            <a:r>
              <a:rPr lang="ja-JP" altLang="en-US" sz="4000" dirty="0">
                <a:latin typeface="UD デジタル 教科書体 N-R" panose="02020400000000000000" pitchFamily="17" charset="-128"/>
                <a:ea typeface="UD デジタル 教科書体 N-R" panose="02020400000000000000" pitchFamily="17" charset="-128"/>
              </a:rPr>
              <a:t>５・６年生用</a:t>
            </a:r>
            <a:r>
              <a:rPr lang="en-US" altLang="ja-JP" sz="4000" dirty="0">
                <a:latin typeface="UD デジタル 教科書体 N-R" panose="02020400000000000000" pitchFamily="17" charset="-128"/>
                <a:ea typeface="UD デジタル 教科書体 N-R" panose="02020400000000000000" pitchFamily="17" charset="-128"/>
              </a:rPr>
              <a:t>】</a:t>
            </a:r>
          </a:p>
        </p:txBody>
      </p:sp>
    </p:spTree>
    <p:extLst>
      <p:ext uri="{BB962C8B-B14F-4D97-AF65-F5344CB8AC3E}">
        <p14:creationId xmlns:p14="http://schemas.microsoft.com/office/powerpoint/2010/main" val="335027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3822" y="327378"/>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9450" y="4400903"/>
            <a:ext cx="211455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a:spLocks noGrp="1"/>
          </p:cNvSpPr>
          <p:nvPr>
            <p:ph type="title"/>
          </p:nvPr>
        </p:nvSpPr>
        <p:spPr>
          <a:xfrm>
            <a:off x="541420" y="2264392"/>
            <a:ext cx="8145379" cy="2334859"/>
          </a:xfrm>
        </p:spPr>
        <p:txBody>
          <a:bodyPr>
            <a:noAutofit/>
          </a:bodyPr>
          <a:lstStyle/>
          <a:p>
            <a:pPr algn="ctr"/>
            <a:r>
              <a:rPr kumimoji="1" lang="ja-JP" altLang="en-US" sz="4800" dirty="0">
                <a:latin typeface="UD デジタル 教科書体 N-R" panose="02020400000000000000" pitchFamily="17" charset="-128"/>
                <a:ea typeface="UD デジタル 教科書体 N-R" panose="02020400000000000000" pitchFamily="17" charset="-128"/>
              </a:rPr>
              <a:t>東大阪の工場では</a:t>
            </a:r>
            <a:br>
              <a:rPr kumimoji="1" lang="en-US" altLang="ja-JP" sz="4800" dirty="0">
                <a:latin typeface="UD デジタル 教科書体 N-R" panose="02020400000000000000" pitchFamily="17" charset="-128"/>
                <a:ea typeface="UD デジタル 教科書体 N-R" panose="02020400000000000000" pitchFamily="17" charset="-128"/>
              </a:rPr>
            </a:br>
            <a:r>
              <a:rPr lang="ja-JP" altLang="en-US" sz="4800" dirty="0">
                <a:latin typeface="UD デジタル 教科書体 N-R" panose="02020400000000000000" pitchFamily="17" charset="-128"/>
                <a:ea typeface="UD デジタル 教科書体 N-R" panose="02020400000000000000" pitchFamily="17" charset="-128"/>
              </a:rPr>
              <a:t>どんなものが作られてるの？</a:t>
            </a:r>
            <a:endParaRPr kumimoji="1" lang="ja-JP" altLang="en-US" sz="4800" dirty="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1878148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76D19AC-14AE-4A86-ACC5-51D9B823BA05}"/>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1033702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3822" y="327378"/>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タイトル 1"/>
          <p:cNvSpPr>
            <a:spLocks noGrp="1"/>
          </p:cNvSpPr>
          <p:nvPr>
            <p:ph type="title"/>
          </p:nvPr>
        </p:nvSpPr>
        <p:spPr>
          <a:xfrm>
            <a:off x="510251" y="751520"/>
            <a:ext cx="3285997" cy="818442"/>
          </a:xfrm>
        </p:spPr>
        <p:txBody>
          <a:bodyPr>
            <a:noAutofit/>
          </a:bodyPr>
          <a:lstStyle/>
          <a:p>
            <a:r>
              <a:rPr lang="en-US" altLang="ja-JP" sz="4800" dirty="0">
                <a:latin typeface="UD デジタル 教科書体 N-R" panose="02020400000000000000" pitchFamily="17" charset="-128"/>
                <a:ea typeface="UD デジタル 教科書体 N-R" panose="02020400000000000000" pitchFamily="17" charset="-128"/>
              </a:rPr>
              <a:t>〈</a:t>
            </a:r>
            <a:r>
              <a:rPr kumimoji="1" lang="ja-JP" altLang="en-US" sz="4800" dirty="0">
                <a:latin typeface="UD デジタル 教科書体 N-R" panose="02020400000000000000" pitchFamily="17" charset="-128"/>
                <a:ea typeface="UD デジタル 教科書体 N-R" panose="02020400000000000000" pitchFamily="17" charset="-128"/>
              </a:rPr>
              <a:t>金属</a:t>
            </a:r>
            <a:r>
              <a:rPr kumimoji="1" lang="en-US" altLang="ja-JP" sz="4800" dirty="0">
                <a:latin typeface="UD デジタル 教科書体 N-R" panose="02020400000000000000" pitchFamily="17" charset="-128"/>
                <a:ea typeface="UD デジタル 教科書体 N-R" panose="02020400000000000000" pitchFamily="17" charset="-128"/>
              </a:rPr>
              <a:t>〉</a:t>
            </a:r>
            <a:endParaRPr kumimoji="1" lang="ja-JP" altLang="en-US" sz="4800" dirty="0">
              <a:latin typeface="UD デジタル 教科書体 N-R" panose="02020400000000000000" pitchFamily="17" charset="-128"/>
              <a:ea typeface="UD デジタル 教科書体 N-R" panose="02020400000000000000" pitchFamily="17" charset="-128"/>
            </a:endParaRPr>
          </a:p>
        </p:txBody>
      </p:sp>
      <p:pic>
        <p:nvPicPr>
          <p:cNvPr id="19" name="図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704" y="1967634"/>
            <a:ext cx="3355045" cy="3097427"/>
          </a:xfrm>
          <a:prstGeom prst="rect">
            <a:avLst/>
          </a:prstGeom>
        </p:spPr>
      </p:pic>
      <p:sp>
        <p:nvSpPr>
          <p:cNvPr id="10" name="角丸四角形吹き出し 9"/>
          <p:cNvSpPr/>
          <p:nvPr/>
        </p:nvSpPr>
        <p:spPr>
          <a:xfrm>
            <a:off x="1245177" y="5028589"/>
            <a:ext cx="2721104" cy="1662692"/>
          </a:xfrm>
          <a:prstGeom prst="wedgeRoundRectCallout">
            <a:avLst>
              <a:gd name="adj1" fmla="val 15327"/>
              <a:gd name="adj2" fmla="val -7184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いろんな色のカラーワイヤー、かんたんに曲げられるから、いろんなものがつくれるよ！</a:t>
            </a:r>
          </a:p>
        </p:txBody>
      </p:sp>
      <p:sp>
        <p:nvSpPr>
          <p:cNvPr id="11" name="角丸四角形吹き出し 10"/>
          <p:cNvSpPr/>
          <p:nvPr/>
        </p:nvSpPr>
        <p:spPr>
          <a:xfrm>
            <a:off x="4600222" y="452522"/>
            <a:ext cx="4406899" cy="1232794"/>
          </a:xfrm>
          <a:prstGeom prst="wedgeRoundRectCallout">
            <a:avLst>
              <a:gd name="adj1" fmla="val 6699"/>
              <a:gd name="adj2" fmla="val 6919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モンキレンチ・ペンチ・ニッパーなど</a:t>
            </a:r>
            <a:r>
              <a:rPr kumimoji="1" lang="en-US" altLang="ja-JP" dirty="0">
                <a:solidFill>
                  <a:schemeClr val="tx1"/>
                </a:solidFill>
              </a:rPr>
              <a:t>…</a:t>
            </a:r>
          </a:p>
          <a:p>
            <a:r>
              <a:rPr kumimoji="1" lang="ja-JP" altLang="en-US" dirty="0">
                <a:solidFill>
                  <a:schemeClr val="tx1"/>
                </a:solidFill>
              </a:rPr>
              <a:t>家の中や外、色んなところで活躍している工具がたくさん！</a:t>
            </a: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7048" y="2009878"/>
            <a:ext cx="3676106" cy="3676106"/>
          </a:xfrm>
          <a:prstGeom prst="rect">
            <a:avLst/>
          </a:prstGeom>
        </p:spPr>
      </p:pic>
    </p:spTree>
    <p:extLst>
      <p:ext uri="{BB962C8B-B14F-4D97-AF65-F5344CB8AC3E}">
        <p14:creationId xmlns:p14="http://schemas.microsoft.com/office/powerpoint/2010/main" val="30747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70759" y="370053"/>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9450" y="4400903"/>
            <a:ext cx="211455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タイトル 1"/>
          <p:cNvSpPr>
            <a:spLocks noGrp="1"/>
          </p:cNvSpPr>
          <p:nvPr>
            <p:ph type="title"/>
          </p:nvPr>
        </p:nvSpPr>
        <p:spPr>
          <a:xfrm>
            <a:off x="510251" y="751520"/>
            <a:ext cx="3285997" cy="818442"/>
          </a:xfrm>
        </p:spPr>
        <p:txBody>
          <a:bodyPr>
            <a:noAutofit/>
          </a:bodyPr>
          <a:lstStyle/>
          <a:p>
            <a:r>
              <a:rPr lang="en-US" altLang="ja-JP" sz="4800" dirty="0">
                <a:latin typeface="UD デジタル 教科書体 N-R" panose="02020400000000000000" pitchFamily="17" charset="-128"/>
                <a:ea typeface="UD デジタル 教科書体 N-R" panose="02020400000000000000" pitchFamily="17" charset="-128"/>
              </a:rPr>
              <a:t>〈</a:t>
            </a:r>
            <a:r>
              <a:rPr kumimoji="1" lang="ja-JP" altLang="en-US" sz="4800" dirty="0">
                <a:latin typeface="UD デジタル 教科書体 N-R" panose="02020400000000000000" pitchFamily="17" charset="-128"/>
                <a:ea typeface="UD デジタル 教科書体 N-R" panose="02020400000000000000" pitchFamily="17" charset="-128"/>
              </a:rPr>
              <a:t>金属</a:t>
            </a:r>
            <a:r>
              <a:rPr kumimoji="1" lang="en-US" altLang="ja-JP" sz="4800" dirty="0">
                <a:latin typeface="UD デジタル 教科書体 N-R" panose="02020400000000000000" pitchFamily="17" charset="-128"/>
                <a:ea typeface="UD デジタル 教科書体 N-R" panose="02020400000000000000" pitchFamily="17" charset="-128"/>
              </a:rPr>
              <a:t>〉</a:t>
            </a:r>
            <a:endParaRPr kumimoji="1" lang="ja-JP" altLang="en-US" sz="4800" dirty="0">
              <a:latin typeface="UD デジタル 教科書体 N-R" panose="02020400000000000000" pitchFamily="17" charset="-128"/>
              <a:ea typeface="UD デジタル 教科書体 N-R" panose="02020400000000000000" pitchFamily="17" charset="-128"/>
            </a:endParaRPr>
          </a:p>
        </p:txBody>
      </p:sp>
      <p:pic>
        <p:nvPicPr>
          <p:cNvPr id="16" name="図 1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59712" y="1060354"/>
            <a:ext cx="3649581" cy="3089158"/>
          </a:xfrm>
          <a:prstGeom prst="rect">
            <a:avLst/>
          </a:prstGeom>
        </p:spPr>
      </p:pic>
      <p:pic>
        <p:nvPicPr>
          <p:cNvPr id="13" name="図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7670" y="4459922"/>
            <a:ext cx="2527718" cy="1629256"/>
          </a:xfrm>
          <a:prstGeom prst="rect">
            <a:avLst/>
          </a:prstGeom>
        </p:spPr>
      </p:pic>
      <p:sp>
        <p:nvSpPr>
          <p:cNvPr id="10" name="角丸四角形吹き出し 9"/>
          <p:cNvSpPr/>
          <p:nvPr/>
        </p:nvSpPr>
        <p:spPr>
          <a:xfrm>
            <a:off x="715683" y="1885535"/>
            <a:ext cx="2875131" cy="956008"/>
          </a:xfrm>
          <a:prstGeom prst="wedgeRoundRectCallout">
            <a:avLst>
              <a:gd name="adj1" fmla="val 4105"/>
              <a:gd name="adj2" fmla="val 7640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地面にうまっているのを</a:t>
            </a:r>
            <a:endParaRPr kumimoji="1" lang="en-US" altLang="ja-JP" dirty="0">
              <a:solidFill>
                <a:schemeClr val="tx1"/>
              </a:solidFill>
            </a:endParaRPr>
          </a:p>
          <a:p>
            <a:r>
              <a:rPr kumimoji="1" lang="ja-JP" altLang="en-US" dirty="0">
                <a:solidFill>
                  <a:schemeClr val="tx1"/>
                </a:solidFill>
              </a:rPr>
              <a:t>見たことあるかな？</a:t>
            </a:r>
            <a:endParaRPr kumimoji="1" lang="en-US" altLang="ja-JP" dirty="0">
              <a:solidFill>
                <a:schemeClr val="tx1"/>
              </a:solidFill>
            </a:endParaRPr>
          </a:p>
        </p:txBody>
      </p:sp>
      <p:sp>
        <p:nvSpPr>
          <p:cNvPr id="17" name="角丸四角形吹き出し 16"/>
          <p:cNvSpPr/>
          <p:nvPr/>
        </p:nvSpPr>
        <p:spPr>
          <a:xfrm>
            <a:off x="6385629" y="456655"/>
            <a:ext cx="2170543" cy="956008"/>
          </a:xfrm>
          <a:prstGeom prst="wedgeRoundRectCallout">
            <a:avLst>
              <a:gd name="adj1" fmla="val 4105"/>
              <a:gd name="adj2" fmla="val 7640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ばねにもいろんな形があります</a:t>
            </a:r>
            <a:endParaRPr kumimoji="1" lang="en-US" altLang="ja-JP" dirty="0">
              <a:solidFill>
                <a:schemeClr val="tx1"/>
              </a:solidFill>
            </a:endParaRPr>
          </a:p>
        </p:txBody>
      </p:sp>
      <p:sp>
        <p:nvSpPr>
          <p:cNvPr id="18" name="角丸四角形吹き出し 17"/>
          <p:cNvSpPr/>
          <p:nvPr/>
        </p:nvSpPr>
        <p:spPr>
          <a:xfrm>
            <a:off x="1098152" y="5702506"/>
            <a:ext cx="3382408" cy="710983"/>
          </a:xfrm>
          <a:prstGeom prst="wedgeRoundRectCallout">
            <a:avLst>
              <a:gd name="adj1" fmla="val 41499"/>
              <a:gd name="adj2" fmla="val -8624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こんなに大きなサイズのねじもあるよ</a:t>
            </a:r>
            <a:endParaRPr kumimoji="1" lang="en-US" altLang="ja-JP" dirty="0">
              <a:solidFill>
                <a:schemeClr val="tx1"/>
              </a:solidFill>
            </a:endParaRPr>
          </a:p>
        </p:txBody>
      </p:sp>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352" y="2812546"/>
            <a:ext cx="1907155" cy="2724507"/>
          </a:xfrm>
          <a:prstGeom prst="rect">
            <a:avLst/>
          </a:prstGeom>
        </p:spPr>
      </p:pic>
    </p:spTree>
    <p:extLst>
      <p:ext uri="{BB962C8B-B14F-4D97-AF65-F5344CB8AC3E}">
        <p14:creationId xmlns:p14="http://schemas.microsoft.com/office/powerpoint/2010/main" val="287169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4151" y="562286"/>
            <a:ext cx="3462012" cy="2359182"/>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4291" y="2768667"/>
            <a:ext cx="2410535" cy="1576087"/>
          </a:xfrm>
          <a:prstGeom prst="rect">
            <a:avLst/>
          </a:prstGeom>
        </p:spPr>
      </p:pic>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2354" y="3096218"/>
            <a:ext cx="2605605" cy="3265299"/>
          </a:xfrm>
          <a:prstGeom prst="rect">
            <a:avLst/>
          </a:prstGeom>
        </p:spPr>
      </p:pic>
      <p:sp>
        <p:nvSpPr>
          <p:cNvPr id="12" name="タイトル 1"/>
          <p:cNvSpPr>
            <a:spLocks noGrp="1"/>
          </p:cNvSpPr>
          <p:nvPr>
            <p:ph type="title"/>
          </p:nvPr>
        </p:nvSpPr>
        <p:spPr>
          <a:xfrm>
            <a:off x="5027754" y="926403"/>
            <a:ext cx="3220682" cy="1187651"/>
          </a:xfrm>
          <a:ln w="28575"/>
        </p:spPr>
        <p:style>
          <a:lnRef idx="2">
            <a:schemeClr val="accent2"/>
          </a:lnRef>
          <a:fillRef idx="1">
            <a:schemeClr val="lt1"/>
          </a:fillRef>
          <a:effectRef idx="0">
            <a:schemeClr val="accent2"/>
          </a:effectRef>
          <a:fontRef idx="minor">
            <a:schemeClr val="dk1"/>
          </a:fontRef>
        </p:style>
        <p:txBody>
          <a:bodyPr>
            <a:noAutofit/>
          </a:bodyPr>
          <a:lstStyle/>
          <a:p>
            <a:pPr algn="ctr"/>
            <a:r>
              <a:rPr kumimoji="1" lang="ja-JP" altLang="en-US" sz="2800" dirty="0">
                <a:latin typeface="UD デジタル 教科書体 N-R" panose="02020400000000000000" pitchFamily="17" charset="-128"/>
                <a:ea typeface="UD デジタル 教科書体 N-R" panose="02020400000000000000" pitchFamily="17" charset="-128"/>
              </a:rPr>
              <a:t>こんなところで</a:t>
            </a:r>
            <a:br>
              <a:rPr kumimoji="1" lang="en-US" altLang="ja-JP" sz="2800" dirty="0">
                <a:latin typeface="UD デジタル 教科書体 N-R" panose="02020400000000000000" pitchFamily="17" charset="-128"/>
                <a:ea typeface="UD デジタル 教科書体 N-R" panose="02020400000000000000" pitchFamily="17" charset="-128"/>
              </a:rPr>
            </a:br>
            <a:r>
              <a:rPr lang="ja-JP" altLang="en-US" sz="2800" dirty="0">
                <a:latin typeface="UD デジタル 教科書体 N-R" panose="02020400000000000000" pitchFamily="17" charset="-128"/>
                <a:ea typeface="UD デジタル 教科書体 N-R" panose="02020400000000000000" pitchFamily="17" charset="-128"/>
              </a:rPr>
              <a:t>使われています</a:t>
            </a:r>
            <a:endParaRPr kumimoji="1" lang="ja-JP" altLang="en-US" sz="2800" dirty="0">
              <a:latin typeface="UD デジタル 教科書体 N-R" panose="02020400000000000000" pitchFamily="17" charset="-128"/>
              <a:ea typeface="UD デジタル 教科書体 N-R" panose="02020400000000000000" pitchFamily="17" charset="-128"/>
            </a:endParaRPr>
          </a:p>
        </p:txBody>
      </p:sp>
      <p:sp>
        <p:nvSpPr>
          <p:cNvPr id="3" name="下矢印 2"/>
          <p:cNvSpPr/>
          <p:nvPr/>
        </p:nvSpPr>
        <p:spPr>
          <a:xfrm rot="3999171">
            <a:off x="4674066" y="4103014"/>
            <a:ext cx="407045" cy="435976"/>
          </a:xfrm>
          <a:prstGeom prst="downArrow">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rot="7176376">
            <a:off x="4653033" y="2828944"/>
            <a:ext cx="407045" cy="435976"/>
          </a:xfrm>
          <a:prstGeom prst="downArrow">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吹き出し 13"/>
          <p:cNvSpPr/>
          <p:nvPr/>
        </p:nvSpPr>
        <p:spPr>
          <a:xfrm>
            <a:off x="5564291" y="4896605"/>
            <a:ext cx="2904583" cy="1127000"/>
          </a:xfrm>
          <a:prstGeom prst="wedgeRoundRectCallout">
            <a:avLst>
              <a:gd name="adj1" fmla="val -14958"/>
              <a:gd name="adj2" fmla="val -8354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ゆるみ止めナットです、いろんなところで使われているよ</a:t>
            </a:r>
            <a:endParaRPr kumimoji="1" lang="en-US" altLang="ja-JP" dirty="0">
              <a:solidFill>
                <a:schemeClr val="tx1"/>
              </a:solidFill>
            </a:endParaRPr>
          </a:p>
        </p:txBody>
      </p:sp>
      <p:sp>
        <p:nvSpPr>
          <p:cNvPr id="10" name="角丸四角形 9"/>
          <p:cNvSpPr/>
          <p:nvPr/>
        </p:nvSpPr>
        <p:spPr>
          <a:xfrm>
            <a:off x="370759" y="370053"/>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45483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3822" y="327378"/>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タイトル 1"/>
          <p:cNvSpPr>
            <a:spLocks noGrp="1"/>
          </p:cNvSpPr>
          <p:nvPr>
            <p:ph type="title"/>
          </p:nvPr>
        </p:nvSpPr>
        <p:spPr>
          <a:xfrm>
            <a:off x="1798239" y="948075"/>
            <a:ext cx="5603966" cy="704360"/>
          </a:xfrm>
          <a:ln w="28575"/>
        </p:spPr>
        <p:style>
          <a:lnRef idx="2">
            <a:schemeClr val="accent2"/>
          </a:lnRef>
          <a:fillRef idx="1">
            <a:schemeClr val="lt1"/>
          </a:fillRef>
          <a:effectRef idx="0">
            <a:schemeClr val="accent2"/>
          </a:effectRef>
          <a:fontRef idx="minor">
            <a:schemeClr val="dk1"/>
          </a:fontRef>
        </p:style>
        <p:txBody>
          <a:bodyPr>
            <a:noAutofit/>
          </a:bodyPr>
          <a:lstStyle/>
          <a:p>
            <a:pPr algn="ctr"/>
            <a:r>
              <a:rPr kumimoji="1" lang="ja-JP" altLang="en-US" sz="2800" dirty="0">
                <a:latin typeface="UD デジタル 教科書体 N-R" panose="02020400000000000000" pitchFamily="17" charset="-128"/>
                <a:ea typeface="UD デジタル 教科書体 N-R" panose="02020400000000000000" pitchFamily="17" charset="-128"/>
              </a:rPr>
              <a:t>こんなところで</a:t>
            </a:r>
            <a:r>
              <a:rPr lang="ja-JP" altLang="en-US" sz="2800" dirty="0">
                <a:latin typeface="UD デジタル 教科書体 N-R" panose="02020400000000000000" pitchFamily="17" charset="-128"/>
                <a:ea typeface="UD デジタル 教科書体 N-R" panose="02020400000000000000" pitchFamily="17" charset="-128"/>
              </a:rPr>
              <a:t>使われています</a:t>
            </a:r>
            <a:endParaRPr kumimoji="1" lang="ja-JP" altLang="en-US" sz="2800" dirty="0">
              <a:latin typeface="UD デジタル 教科書体 N-R" panose="02020400000000000000" pitchFamily="17" charset="-128"/>
              <a:ea typeface="UD デジタル 教科書体 N-R" panose="02020400000000000000" pitchFamily="17"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828" y="1865425"/>
            <a:ext cx="4873783" cy="3637060"/>
          </a:xfrm>
          <a:prstGeom prst="rect">
            <a:avLst/>
          </a:prstGeom>
        </p:spPr>
      </p:pic>
      <p:pic>
        <p:nvPicPr>
          <p:cNvPr id="10" name="図 9"/>
          <p:cNvPicPr>
            <a:picLocks noChangeAspect="1"/>
          </p:cNvPicPr>
          <p:nvPr/>
        </p:nvPicPr>
        <p:blipFill rotWithShape="1">
          <a:blip r:embed="rId4" cstate="print">
            <a:extLst>
              <a:ext uri="{28A0092B-C50C-407E-A947-70E740481C1C}">
                <a14:useLocalDpi xmlns:a14="http://schemas.microsoft.com/office/drawing/2010/main" val="0"/>
              </a:ext>
            </a:extLst>
          </a:blip>
          <a:srcRect l="42731" t="956" r="8322" b="60811"/>
          <a:stretch/>
        </p:blipFill>
        <p:spPr>
          <a:xfrm>
            <a:off x="5397152" y="2377440"/>
            <a:ext cx="3235176" cy="2520659"/>
          </a:xfrm>
          <a:prstGeom prst="rect">
            <a:avLst/>
          </a:prstGeom>
        </p:spPr>
      </p:pic>
      <p:sp>
        <p:nvSpPr>
          <p:cNvPr id="7" name="角丸四角形吹き出し 6"/>
          <p:cNvSpPr/>
          <p:nvPr/>
        </p:nvSpPr>
        <p:spPr>
          <a:xfrm>
            <a:off x="5397152" y="5391390"/>
            <a:ext cx="3087267" cy="1004920"/>
          </a:xfrm>
          <a:prstGeom prst="wedgeRoundRectCallout">
            <a:avLst>
              <a:gd name="adj1" fmla="val 7146"/>
              <a:gd name="adj2" fmla="val -85209"/>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ロケットに取り付けられて宇宙へ打ち上げられた</a:t>
            </a:r>
            <a:endParaRPr kumimoji="1" lang="en-US" altLang="ja-JP" dirty="0">
              <a:solidFill>
                <a:schemeClr val="tx1"/>
              </a:solidFill>
            </a:endParaRPr>
          </a:p>
          <a:p>
            <a:r>
              <a:rPr kumimoji="1" lang="ja-JP" altLang="en-US" dirty="0">
                <a:solidFill>
                  <a:schemeClr val="tx1"/>
                </a:solidFill>
              </a:rPr>
              <a:t>バルブです</a:t>
            </a:r>
            <a:endParaRPr kumimoji="1" lang="en-US" altLang="ja-JP" dirty="0">
              <a:solidFill>
                <a:schemeClr val="tx1"/>
              </a:solidFill>
            </a:endParaRPr>
          </a:p>
        </p:txBody>
      </p:sp>
    </p:spTree>
    <p:extLst>
      <p:ext uri="{BB962C8B-B14F-4D97-AF65-F5344CB8AC3E}">
        <p14:creationId xmlns:p14="http://schemas.microsoft.com/office/powerpoint/2010/main" val="387211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3822" y="327378"/>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9450" y="4400903"/>
            <a:ext cx="211455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タイトル 1"/>
          <p:cNvSpPr>
            <a:spLocks noGrp="1"/>
          </p:cNvSpPr>
          <p:nvPr>
            <p:ph type="title"/>
          </p:nvPr>
        </p:nvSpPr>
        <p:spPr>
          <a:xfrm>
            <a:off x="510251" y="751520"/>
            <a:ext cx="5341909" cy="818442"/>
          </a:xfrm>
        </p:spPr>
        <p:txBody>
          <a:bodyPr>
            <a:noAutofit/>
          </a:bodyPr>
          <a:lstStyle/>
          <a:p>
            <a:r>
              <a:rPr lang="en-US" altLang="ja-JP" sz="4800" dirty="0">
                <a:latin typeface="UD デジタル 教科書体 N-R" panose="02020400000000000000" pitchFamily="17" charset="-128"/>
                <a:ea typeface="UD デジタル 教科書体 N-R" panose="02020400000000000000" pitchFamily="17" charset="-128"/>
              </a:rPr>
              <a:t>〈</a:t>
            </a:r>
            <a:r>
              <a:rPr kumimoji="1" lang="ja-JP" altLang="en-US" sz="4800" dirty="0">
                <a:latin typeface="UD デジタル 教科書体 N-R" panose="02020400000000000000" pitchFamily="17" charset="-128"/>
                <a:ea typeface="UD デジタル 教科書体 N-R" panose="02020400000000000000" pitchFamily="17" charset="-128"/>
              </a:rPr>
              <a:t>プラスチック</a:t>
            </a:r>
            <a:r>
              <a:rPr kumimoji="1" lang="en-US" altLang="ja-JP" sz="4800" dirty="0">
                <a:latin typeface="UD デジタル 教科書体 N-R" panose="02020400000000000000" pitchFamily="17" charset="-128"/>
                <a:ea typeface="UD デジタル 教科書体 N-R" panose="02020400000000000000" pitchFamily="17" charset="-128"/>
              </a:rPr>
              <a:t>〉</a:t>
            </a:r>
            <a:endParaRPr kumimoji="1" lang="ja-JP" altLang="en-US" sz="4800" dirty="0">
              <a:latin typeface="UD デジタル 教科書体 N-R" panose="02020400000000000000" pitchFamily="17" charset="-128"/>
              <a:ea typeface="UD デジタル 教科書体 N-R" panose="02020400000000000000" pitchFamily="17" charset="-128"/>
            </a:endParaRPr>
          </a:p>
        </p:txBody>
      </p:sp>
      <p:pic>
        <p:nvPicPr>
          <p:cNvPr id="22" name="図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078" y="2112425"/>
            <a:ext cx="3624654" cy="3067352"/>
          </a:xfrm>
          <a:prstGeom prst="rect">
            <a:avLst/>
          </a:prstGeom>
        </p:spPr>
      </p:pic>
      <p:sp>
        <p:nvSpPr>
          <p:cNvPr id="7" name="角丸四角形吹き出し 6"/>
          <p:cNvSpPr/>
          <p:nvPr/>
        </p:nvSpPr>
        <p:spPr>
          <a:xfrm>
            <a:off x="5655147" y="1160741"/>
            <a:ext cx="2865484" cy="1031966"/>
          </a:xfrm>
          <a:prstGeom prst="wedgeRoundRectCallout">
            <a:avLst>
              <a:gd name="adj1" fmla="val 4105"/>
              <a:gd name="adj2" fmla="val 7640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ボルトにつけるだけで、手で回せるようになるよ</a:t>
            </a:r>
            <a:endParaRPr kumimoji="1" lang="en-US" altLang="ja-JP" dirty="0">
              <a:solidFill>
                <a:schemeClr val="tx1"/>
              </a:solidFill>
            </a:endParaRPr>
          </a:p>
        </p:txBody>
      </p:sp>
      <p:sp>
        <p:nvSpPr>
          <p:cNvPr id="9" name="角丸四角形吹き出し 8"/>
          <p:cNvSpPr/>
          <p:nvPr/>
        </p:nvSpPr>
        <p:spPr>
          <a:xfrm>
            <a:off x="510251" y="5453725"/>
            <a:ext cx="4527812" cy="1146629"/>
          </a:xfrm>
          <a:prstGeom prst="wedgeRoundRectCallout">
            <a:avLst>
              <a:gd name="adj1" fmla="val -3663"/>
              <a:gd name="adj2" fmla="val -72833"/>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いろんなものが入れられる、</a:t>
            </a:r>
            <a:endParaRPr kumimoji="1" lang="en-US" altLang="ja-JP" dirty="0">
              <a:solidFill>
                <a:schemeClr val="tx1"/>
              </a:solidFill>
            </a:endParaRPr>
          </a:p>
          <a:p>
            <a:r>
              <a:rPr kumimoji="1" lang="ja-JP" altLang="en-US" dirty="0">
                <a:solidFill>
                  <a:schemeClr val="tx1"/>
                </a:solidFill>
              </a:rPr>
              <a:t>デイスプレイ用のアクリルケース</a:t>
            </a:r>
            <a:endParaRPr kumimoji="1" lang="en-US" altLang="ja-JP" dirty="0">
              <a:solidFill>
                <a:schemeClr val="tx1"/>
              </a:solidFill>
            </a:endParaRPr>
          </a:p>
          <a:p>
            <a:r>
              <a:rPr kumimoji="1" lang="ja-JP" altLang="en-US" dirty="0">
                <a:solidFill>
                  <a:schemeClr val="tx1"/>
                </a:solidFill>
              </a:rPr>
              <a:t>（アクリルはプラスチックの一種です）</a:t>
            </a:r>
            <a:endParaRPr kumimoji="1" lang="en-US" altLang="ja-JP" dirty="0">
              <a:solidFill>
                <a:schemeClr val="tx1"/>
              </a:solidFill>
            </a:endParaRP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9022" y="1792273"/>
            <a:ext cx="3661452" cy="3661452"/>
          </a:xfrm>
          <a:prstGeom prst="rect">
            <a:avLst/>
          </a:prstGeom>
        </p:spPr>
      </p:pic>
    </p:spTree>
    <p:extLst>
      <p:ext uri="{BB962C8B-B14F-4D97-AF65-F5344CB8AC3E}">
        <p14:creationId xmlns:p14="http://schemas.microsoft.com/office/powerpoint/2010/main" val="205362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3822" y="327378"/>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タイトル 1"/>
          <p:cNvSpPr>
            <a:spLocks noGrp="1"/>
          </p:cNvSpPr>
          <p:nvPr>
            <p:ph type="title"/>
          </p:nvPr>
        </p:nvSpPr>
        <p:spPr>
          <a:xfrm>
            <a:off x="510251" y="751520"/>
            <a:ext cx="5341909" cy="818442"/>
          </a:xfrm>
        </p:spPr>
        <p:txBody>
          <a:bodyPr>
            <a:noAutofit/>
          </a:bodyPr>
          <a:lstStyle/>
          <a:p>
            <a:r>
              <a:rPr lang="en-US" altLang="ja-JP" sz="4800" dirty="0">
                <a:latin typeface="UD デジタル 教科書体 N-R" panose="02020400000000000000" pitchFamily="17" charset="-128"/>
                <a:ea typeface="UD デジタル 教科書体 N-R" panose="02020400000000000000" pitchFamily="17" charset="-128"/>
              </a:rPr>
              <a:t>〈</a:t>
            </a:r>
            <a:r>
              <a:rPr lang="ja-JP" altLang="en-US" sz="4800" dirty="0">
                <a:latin typeface="UD デジタル 教科書体 N-R" panose="02020400000000000000" pitchFamily="17" charset="-128"/>
                <a:ea typeface="UD デジタル 教科書体 N-R" panose="02020400000000000000" pitchFamily="17" charset="-128"/>
              </a:rPr>
              <a:t>紙</a:t>
            </a:r>
            <a:r>
              <a:rPr kumimoji="1" lang="en-US" altLang="ja-JP" sz="4800" dirty="0">
                <a:latin typeface="UD デジタル 教科書体 N-R" panose="02020400000000000000" pitchFamily="17" charset="-128"/>
                <a:ea typeface="UD デジタル 教科書体 N-R" panose="02020400000000000000" pitchFamily="17" charset="-128"/>
              </a:rPr>
              <a:t>〉</a:t>
            </a:r>
            <a:endParaRPr kumimoji="1" lang="ja-JP" altLang="en-US" sz="4800" dirty="0">
              <a:latin typeface="UD デジタル 教科書体 N-R" panose="02020400000000000000" pitchFamily="17" charset="-128"/>
              <a:ea typeface="UD デジタル 教科書体 N-R" panose="02020400000000000000" pitchFamily="17" charset="-128"/>
            </a:endParaRPr>
          </a:p>
        </p:txBody>
      </p:sp>
      <p:pic>
        <p:nvPicPr>
          <p:cNvPr id="16" name="図 1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07273" y="1521825"/>
            <a:ext cx="2527118" cy="3541288"/>
          </a:xfrm>
          <a:prstGeom prst="rect">
            <a:avLst/>
          </a:prstGeom>
        </p:spPr>
      </p:pic>
      <p:pic>
        <p:nvPicPr>
          <p:cNvPr id="4" name="図 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9450" y="4400903"/>
            <a:ext cx="211455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角丸四角形吹き出し 16"/>
          <p:cNvSpPr/>
          <p:nvPr/>
        </p:nvSpPr>
        <p:spPr>
          <a:xfrm>
            <a:off x="959380" y="1917483"/>
            <a:ext cx="3010947" cy="632015"/>
          </a:xfrm>
          <a:prstGeom prst="wedgeRoundRectCallout">
            <a:avLst>
              <a:gd name="adj1" fmla="val -7786"/>
              <a:gd name="adj2" fmla="val 8913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折って「ふくろ」にしたり</a:t>
            </a:r>
            <a:endParaRPr kumimoji="1" lang="en-US" altLang="ja-JP" dirty="0">
              <a:solidFill>
                <a:schemeClr val="tx1"/>
              </a:solidFill>
            </a:endParaRPr>
          </a:p>
        </p:txBody>
      </p:sp>
      <p:sp>
        <p:nvSpPr>
          <p:cNvPr id="18" name="角丸四角形吹き出し 17"/>
          <p:cNvSpPr/>
          <p:nvPr/>
        </p:nvSpPr>
        <p:spPr>
          <a:xfrm>
            <a:off x="4545884" y="799657"/>
            <a:ext cx="3557621" cy="722168"/>
          </a:xfrm>
          <a:prstGeom prst="wedgeRoundRectCallout">
            <a:avLst>
              <a:gd name="adj1" fmla="val 2714"/>
              <a:gd name="adj2" fmla="val 9009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組み立てて、ペン立てにしたり</a:t>
            </a:r>
            <a:endParaRPr kumimoji="1" lang="en-US" altLang="ja-JP" dirty="0">
              <a:solidFill>
                <a:schemeClr val="tx1"/>
              </a:solidFill>
            </a:endParaRPr>
          </a:p>
        </p:txBody>
      </p:sp>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4060" y="2988714"/>
            <a:ext cx="3026417" cy="3285625"/>
          </a:xfrm>
          <a:prstGeom prst="rect">
            <a:avLst/>
          </a:prstGeom>
        </p:spPr>
      </p:pic>
    </p:spTree>
    <p:extLst>
      <p:ext uri="{BB962C8B-B14F-4D97-AF65-F5344CB8AC3E}">
        <p14:creationId xmlns:p14="http://schemas.microsoft.com/office/powerpoint/2010/main" val="242256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3822" y="327378"/>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タイトル 1"/>
          <p:cNvSpPr>
            <a:spLocks noGrp="1"/>
          </p:cNvSpPr>
          <p:nvPr>
            <p:ph type="title"/>
          </p:nvPr>
        </p:nvSpPr>
        <p:spPr>
          <a:xfrm>
            <a:off x="510251" y="751520"/>
            <a:ext cx="5341909" cy="818442"/>
          </a:xfrm>
        </p:spPr>
        <p:txBody>
          <a:bodyPr>
            <a:noAutofit/>
          </a:bodyPr>
          <a:lstStyle/>
          <a:p>
            <a:r>
              <a:rPr lang="en-US" altLang="ja-JP" sz="4800" dirty="0">
                <a:latin typeface="UD デジタル 教科書体 N-R" panose="02020400000000000000" pitchFamily="17" charset="-128"/>
                <a:ea typeface="UD デジタル 教科書体 N-R" panose="02020400000000000000" pitchFamily="17" charset="-128"/>
              </a:rPr>
              <a:t>〈</a:t>
            </a:r>
            <a:r>
              <a:rPr lang="ja-JP" altLang="en-US" sz="4800" dirty="0">
                <a:latin typeface="UD デジタル 教科書体 N-R" panose="02020400000000000000" pitchFamily="17" charset="-128"/>
                <a:ea typeface="UD デジタル 教科書体 N-R" panose="02020400000000000000" pitchFamily="17" charset="-128"/>
              </a:rPr>
              <a:t>紙</a:t>
            </a:r>
            <a:r>
              <a:rPr kumimoji="1" lang="en-US" altLang="ja-JP" sz="4800" dirty="0">
                <a:latin typeface="UD デジタル 教科書体 N-R" panose="02020400000000000000" pitchFamily="17" charset="-128"/>
                <a:ea typeface="UD デジタル 教科書体 N-R" panose="02020400000000000000" pitchFamily="17" charset="-128"/>
              </a:rPr>
              <a:t>〉</a:t>
            </a:r>
            <a:endParaRPr kumimoji="1" lang="ja-JP" altLang="en-US" sz="4800" dirty="0">
              <a:latin typeface="UD デジタル 教科書体 N-R" panose="02020400000000000000" pitchFamily="17" charset="-128"/>
              <a:ea typeface="UD デジタル 教科書体 N-R" panose="02020400000000000000" pitchFamily="17" charset="-128"/>
            </a:endParaRPr>
          </a:p>
        </p:txBody>
      </p:sp>
      <p:pic>
        <p:nvPicPr>
          <p:cNvPr id="17" name="図 1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4593" y="2922613"/>
            <a:ext cx="3358516" cy="2956579"/>
          </a:xfrm>
          <a:prstGeom prst="rect">
            <a:avLst/>
          </a:prstGeom>
        </p:spPr>
      </p:pic>
      <p:pic>
        <p:nvPicPr>
          <p:cNvPr id="4" name="図 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9450" y="4400903"/>
            <a:ext cx="211455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11"/>
          <p:cNvPicPr>
            <a:picLocks noChangeAspect="1"/>
          </p:cNvPicPr>
          <p:nvPr/>
        </p:nvPicPr>
        <p:blipFill>
          <a:blip r:embed="rId5"/>
          <a:stretch>
            <a:fillRect/>
          </a:stretch>
        </p:blipFill>
        <p:spPr>
          <a:xfrm>
            <a:off x="4671940" y="1492141"/>
            <a:ext cx="3396922" cy="3320418"/>
          </a:xfrm>
          <a:prstGeom prst="rect">
            <a:avLst/>
          </a:prstGeom>
        </p:spPr>
      </p:pic>
      <p:sp>
        <p:nvSpPr>
          <p:cNvPr id="15" name="角丸四角形吹き出し 14"/>
          <p:cNvSpPr/>
          <p:nvPr/>
        </p:nvSpPr>
        <p:spPr>
          <a:xfrm>
            <a:off x="4881998" y="704110"/>
            <a:ext cx="3557621" cy="722168"/>
          </a:xfrm>
          <a:prstGeom prst="wedgeRoundRectCallout">
            <a:avLst>
              <a:gd name="adj1" fmla="val 2714"/>
              <a:gd name="adj2" fmla="val 9009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丸い「つつ」にしてつかったり</a:t>
            </a:r>
            <a:endParaRPr kumimoji="1" lang="en-US" altLang="ja-JP" dirty="0">
              <a:solidFill>
                <a:schemeClr val="tx1"/>
              </a:solidFill>
            </a:endParaRPr>
          </a:p>
        </p:txBody>
      </p:sp>
      <p:sp>
        <p:nvSpPr>
          <p:cNvPr id="16" name="角丸四角形吹き出し 15"/>
          <p:cNvSpPr/>
          <p:nvPr/>
        </p:nvSpPr>
        <p:spPr>
          <a:xfrm>
            <a:off x="731070" y="2356470"/>
            <a:ext cx="3557621" cy="722168"/>
          </a:xfrm>
          <a:prstGeom prst="wedgeRoundRectCallout">
            <a:avLst>
              <a:gd name="adj1" fmla="val -15645"/>
              <a:gd name="adj2" fmla="val 10637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組み立てて「家具」になったり</a:t>
            </a:r>
            <a:endParaRPr kumimoji="1" lang="en-US" altLang="ja-JP" dirty="0">
              <a:solidFill>
                <a:schemeClr val="tx1"/>
              </a:solidFill>
            </a:endParaRPr>
          </a:p>
        </p:txBody>
      </p:sp>
    </p:spTree>
    <p:extLst>
      <p:ext uri="{BB962C8B-B14F-4D97-AF65-F5344CB8AC3E}">
        <p14:creationId xmlns:p14="http://schemas.microsoft.com/office/powerpoint/2010/main" val="157356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3822" y="327378"/>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タイトル 1"/>
          <p:cNvSpPr>
            <a:spLocks noGrp="1"/>
          </p:cNvSpPr>
          <p:nvPr>
            <p:ph type="title"/>
          </p:nvPr>
        </p:nvSpPr>
        <p:spPr>
          <a:xfrm>
            <a:off x="510251" y="751520"/>
            <a:ext cx="5341909" cy="818442"/>
          </a:xfrm>
        </p:spPr>
        <p:txBody>
          <a:bodyPr>
            <a:noAutofit/>
          </a:bodyPr>
          <a:lstStyle/>
          <a:p>
            <a:r>
              <a:rPr lang="en-US" altLang="ja-JP" sz="4800" dirty="0">
                <a:latin typeface="UD デジタル 教科書体 N-R" panose="02020400000000000000" pitchFamily="17" charset="-128"/>
                <a:ea typeface="UD デジタル 教科書体 N-R" panose="02020400000000000000" pitchFamily="17" charset="-128"/>
              </a:rPr>
              <a:t>〈</a:t>
            </a:r>
            <a:r>
              <a:rPr lang="ja-JP" altLang="en-US" sz="4800" dirty="0">
                <a:latin typeface="UD デジタル 教科書体 N-R" panose="02020400000000000000" pitchFamily="17" charset="-128"/>
                <a:ea typeface="UD デジタル 教科書体 N-R" panose="02020400000000000000" pitchFamily="17" charset="-128"/>
              </a:rPr>
              <a:t>その他</a:t>
            </a:r>
            <a:r>
              <a:rPr kumimoji="1" lang="en-US" altLang="ja-JP" sz="4800" dirty="0">
                <a:latin typeface="UD デジタル 教科書体 N-R" panose="02020400000000000000" pitchFamily="17" charset="-128"/>
                <a:ea typeface="UD デジタル 教科書体 N-R" panose="02020400000000000000" pitchFamily="17" charset="-128"/>
              </a:rPr>
              <a:t>〉</a:t>
            </a:r>
            <a:endParaRPr kumimoji="1" lang="ja-JP" altLang="en-US" sz="4800" dirty="0">
              <a:latin typeface="UD デジタル 教科書体 N-R" panose="02020400000000000000" pitchFamily="17" charset="-128"/>
              <a:ea typeface="UD デジタル 教科書体 N-R" panose="02020400000000000000" pitchFamily="17" charset="-128"/>
            </a:endParaRPr>
          </a:p>
        </p:txBody>
      </p:sp>
      <p:pic>
        <p:nvPicPr>
          <p:cNvPr id="16" name="図 1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47075" y="1426278"/>
            <a:ext cx="3243600" cy="3243600"/>
          </a:xfrm>
          <a:prstGeom prst="rect">
            <a:avLst/>
          </a:prstGeom>
        </p:spPr>
      </p:pic>
      <p:pic>
        <p:nvPicPr>
          <p:cNvPr id="4" name="図 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9450" y="4400903"/>
            <a:ext cx="211455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角丸四角形吹き出し 14"/>
          <p:cNvSpPr/>
          <p:nvPr/>
        </p:nvSpPr>
        <p:spPr>
          <a:xfrm>
            <a:off x="4434775" y="476474"/>
            <a:ext cx="3955900" cy="722168"/>
          </a:xfrm>
          <a:prstGeom prst="wedgeRoundRectCallout">
            <a:avLst>
              <a:gd name="adj1" fmla="val 8328"/>
              <a:gd name="adj2" fmla="val 8828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「めっき」を行うための工具です</a:t>
            </a:r>
            <a:endParaRPr kumimoji="1" lang="en-US" altLang="ja-JP" dirty="0">
              <a:solidFill>
                <a:schemeClr val="tx1"/>
              </a:solidFill>
            </a:endParaRPr>
          </a:p>
        </p:txBody>
      </p:sp>
      <p:sp>
        <p:nvSpPr>
          <p:cNvPr id="17" name="角丸四角形吹き出し 16"/>
          <p:cNvSpPr/>
          <p:nvPr/>
        </p:nvSpPr>
        <p:spPr>
          <a:xfrm>
            <a:off x="1082101" y="5469184"/>
            <a:ext cx="3885540" cy="722168"/>
          </a:xfrm>
          <a:prstGeom prst="wedgeRoundRectCallout">
            <a:avLst>
              <a:gd name="adj1" fmla="val -18792"/>
              <a:gd name="adj2" fmla="val -85360"/>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職人さんが手作りするおひなさま</a:t>
            </a:r>
            <a:endParaRPr kumimoji="1" lang="en-US" altLang="ja-JP" dirty="0">
              <a:solidFill>
                <a:schemeClr val="tx1"/>
              </a:solidFill>
            </a:endParaRPr>
          </a:p>
        </p:txBody>
      </p:sp>
      <p:pic>
        <p:nvPicPr>
          <p:cNvPr id="2" name="図 1"/>
          <p:cNvPicPr>
            <a:picLocks noChangeAspect="1"/>
          </p:cNvPicPr>
          <p:nvPr/>
        </p:nvPicPr>
        <p:blipFill rotWithShape="1">
          <a:blip r:embed="rId5" cstate="print">
            <a:extLst>
              <a:ext uri="{28A0092B-C50C-407E-A947-70E740481C1C}">
                <a14:useLocalDpi xmlns:a14="http://schemas.microsoft.com/office/drawing/2010/main" val="0"/>
              </a:ext>
            </a:extLst>
          </a:blip>
          <a:srcRect l="7868" t="9666" r="6233" b="8731"/>
          <a:stretch/>
        </p:blipFill>
        <p:spPr>
          <a:xfrm>
            <a:off x="609916" y="2364378"/>
            <a:ext cx="4357725" cy="2759892"/>
          </a:xfrm>
          <a:prstGeom prst="rect">
            <a:avLst/>
          </a:prstGeom>
        </p:spPr>
      </p:pic>
    </p:spTree>
    <p:extLst>
      <p:ext uri="{BB962C8B-B14F-4D97-AF65-F5344CB8AC3E}">
        <p14:creationId xmlns:p14="http://schemas.microsoft.com/office/powerpoint/2010/main" val="243819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3822" y="327378"/>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9450" y="4400903"/>
            <a:ext cx="211455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a:spLocks noGrp="1"/>
          </p:cNvSpPr>
          <p:nvPr>
            <p:ph type="title"/>
          </p:nvPr>
        </p:nvSpPr>
        <p:spPr>
          <a:xfrm>
            <a:off x="1063720" y="2264392"/>
            <a:ext cx="7271638" cy="2334859"/>
          </a:xfrm>
        </p:spPr>
        <p:txBody>
          <a:bodyPr>
            <a:noAutofit/>
          </a:bodyPr>
          <a:lstStyle/>
          <a:p>
            <a:pPr algn="ctr"/>
            <a:r>
              <a:rPr kumimoji="1" lang="ja-JP" altLang="en-US" sz="4800" dirty="0">
                <a:latin typeface="UD デジタル 教科書体 N-R" panose="02020400000000000000" pitchFamily="17" charset="-128"/>
                <a:ea typeface="UD デジタル 教科書体 N-R" panose="02020400000000000000" pitchFamily="17" charset="-128"/>
              </a:rPr>
              <a:t>突然ですが、クイズです</a:t>
            </a:r>
          </a:p>
        </p:txBody>
      </p:sp>
    </p:spTree>
    <p:extLst>
      <p:ext uri="{BB962C8B-B14F-4D97-AF65-F5344CB8AC3E}">
        <p14:creationId xmlns:p14="http://schemas.microsoft.com/office/powerpoint/2010/main" val="1065674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3822" y="327378"/>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タイトル 1"/>
          <p:cNvSpPr>
            <a:spLocks noGrp="1"/>
          </p:cNvSpPr>
          <p:nvPr>
            <p:ph type="title"/>
          </p:nvPr>
        </p:nvSpPr>
        <p:spPr>
          <a:xfrm>
            <a:off x="510251" y="751520"/>
            <a:ext cx="5341909" cy="818442"/>
          </a:xfrm>
        </p:spPr>
        <p:txBody>
          <a:bodyPr>
            <a:noAutofit/>
          </a:bodyPr>
          <a:lstStyle/>
          <a:p>
            <a:r>
              <a:rPr lang="en-US" altLang="ja-JP" sz="4800" dirty="0">
                <a:latin typeface="UD デジタル 教科書体 N-R" panose="02020400000000000000" pitchFamily="17" charset="-128"/>
                <a:ea typeface="UD デジタル 教科書体 N-R" panose="02020400000000000000" pitchFamily="17" charset="-128"/>
              </a:rPr>
              <a:t>〈</a:t>
            </a:r>
            <a:r>
              <a:rPr lang="ja-JP" altLang="en-US" sz="4800" dirty="0">
                <a:latin typeface="UD デジタル 教科書体 N-R" panose="02020400000000000000" pitchFamily="17" charset="-128"/>
                <a:ea typeface="UD デジタル 教科書体 N-R" panose="02020400000000000000" pitchFamily="17" charset="-128"/>
              </a:rPr>
              <a:t>その他</a:t>
            </a:r>
            <a:r>
              <a:rPr kumimoji="1" lang="en-US" altLang="ja-JP" sz="4800" dirty="0">
                <a:latin typeface="UD デジタル 教科書体 N-R" panose="02020400000000000000" pitchFamily="17" charset="-128"/>
                <a:ea typeface="UD デジタル 教科書体 N-R" panose="02020400000000000000" pitchFamily="17" charset="-128"/>
              </a:rPr>
              <a:t>〉</a:t>
            </a:r>
            <a:endParaRPr kumimoji="1" lang="ja-JP" altLang="en-US" sz="4800" dirty="0">
              <a:latin typeface="UD デジタル 教科書体 N-R" panose="02020400000000000000" pitchFamily="17" charset="-128"/>
              <a:ea typeface="UD デジタル 教科書体 N-R" panose="02020400000000000000" pitchFamily="17" charset="-128"/>
            </a:endParaRPr>
          </a:p>
        </p:txBody>
      </p:sp>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960" y="1994104"/>
            <a:ext cx="3420372" cy="2645703"/>
          </a:xfrm>
          <a:prstGeom prst="rect">
            <a:avLst/>
          </a:prstGeom>
        </p:spPr>
      </p:pic>
      <p:pic>
        <p:nvPicPr>
          <p:cNvPr id="17" name="図 16"/>
          <p:cNvPicPr>
            <a:picLocks noChangeAspect="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870380" y="2403058"/>
            <a:ext cx="3267290" cy="2236749"/>
          </a:xfrm>
          <a:prstGeom prst="rect">
            <a:avLst/>
          </a:prstGeom>
        </p:spPr>
      </p:pic>
      <p:pic>
        <p:nvPicPr>
          <p:cNvPr id="4" name="図 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9450" y="4400903"/>
            <a:ext cx="211455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角丸四角形吹き出し 9"/>
          <p:cNvSpPr/>
          <p:nvPr/>
        </p:nvSpPr>
        <p:spPr>
          <a:xfrm>
            <a:off x="1244601" y="5030317"/>
            <a:ext cx="3188150" cy="885172"/>
          </a:xfrm>
          <a:prstGeom prst="wedgeRoundRectCallout">
            <a:avLst>
              <a:gd name="adj1" fmla="val 11116"/>
              <a:gd name="adj2" fmla="val -7961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図画工作用の紙ねんどです</a:t>
            </a:r>
            <a:endParaRPr kumimoji="1" lang="en-US" altLang="ja-JP" dirty="0">
              <a:solidFill>
                <a:schemeClr val="tx1"/>
              </a:solidFill>
            </a:endParaRPr>
          </a:p>
          <a:p>
            <a:r>
              <a:rPr kumimoji="1" lang="ja-JP" altLang="en-US" dirty="0">
                <a:solidFill>
                  <a:schemeClr val="tx1"/>
                </a:solidFill>
              </a:rPr>
              <a:t>使ったことがあるかも？</a:t>
            </a:r>
            <a:endParaRPr kumimoji="1" lang="en-US" altLang="ja-JP" dirty="0">
              <a:solidFill>
                <a:schemeClr val="tx1"/>
              </a:solidFill>
            </a:endParaRPr>
          </a:p>
        </p:txBody>
      </p:sp>
      <p:sp>
        <p:nvSpPr>
          <p:cNvPr id="11" name="角丸四角形吹き出し 10"/>
          <p:cNvSpPr/>
          <p:nvPr/>
        </p:nvSpPr>
        <p:spPr>
          <a:xfrm>
            <a:off x="4628642" y="615897"/>
            <a:ext cx="3780141" cy="1165496"/>
          </a:xfrm>
          <a:prstGeom prst="wedgeRoundRectCallout">
            <a:avLst>
              <a:gd name="adj1" fmla="val 6434"/>
              <a:gd name="adj2" fmla="val 7754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これは「磁石」のシートです</a:t>
            </a:r>
            <a:endParaRPr kumimoji="1" lang="en-US" altLang="ja-JP" dirty="0">
              <a:solidFill>
                <a:schemeClr val="tx1"/>
              </a:solidFill>
            </a:endParaRPr>
          </a:p>
          <a:p>
            <a:r>
              <a:rPr kumimoji="1" lang="ja-JP" altLang="en-US" dirty="0">
                <a:solidFill>
                  <a:schemeClr val="tx1"/>
                </a:solidFill>
              </a:rPr>
              <a:t>見えないけれどいろんなところで</a:t>
            </a:r>
            <a:endParaRPr kumimoji="1" lang="en-US" altLang="ja-JP" dirty="0">
              <a:solidFill>
                <a:schemeClr val="tx1"/>
              </a:solidFill>
            </a:endParaRPr>
          </a:p>
          <a:p>
            <a:r>
              <a:rPr kumimoji="1" lang="ja-JP" altLang="en-US" dirty="0">
                <a:solidFill>
                  <a:schemeClr val="tx1"/>
                </a:solidFill>
              </a:rPr>
              <a:t>使われているよ</a:t>
            </a:r>
            <a:endParaRPr kumimoji="1" lang="en-US" altLang="ja-JP" dirty="0">
              <a:solidFill>
                <a:schemeClr val="tx1"/>
              </a:solidFill>
            </a:endParaRPr>
          </a:p>
        </p:txBody>
      </p:sp>
    </p:spTree>
    <p:extLst>
      <p:ext uri="{BB962C8B-B14F-4D97-AF65-F5344CB8AC3E}">
        <p14:creationId xmlns:p14="http://schemas.microsoft.com/office/powerpoint/2010/main" val="69207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3822" y="327378"/>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9450" y="4400903"/>
            <a:ext cx="211455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a:spLocks noGrp="1"/>
          </p:cNvSpPr>
          <p:nvPr>
            <p:ph type="title"/>
          </p:nvPr>
        </p:nvSpPr>
        <p:spPr>
          <a:xfrm>
            <a:off x="859183" y="688256"/>
            <a:ext cx="2449501" cy="1056324"/>
          </a:xfrm>
          <a:ln w="28575">
            <a:solidFill>
              <a:schemeClr val="tx1"/>
            </a:solidFill>
          </a:ln>
        </p:spPr>
        <p:txBody>
          <a:bodyPr>
            <a:noAutofit/>
          </a:bodyPr>
          <a:lstStyle/>
          <a:p>
            <a:pPr algn="ctr"/>
            <a:r>
              <a:rPr kumimoji="1" lang="ja-JP" altLang="en-US" sz="4800" dirty="0">
                <a:latin typeface="UD デジタル 教科書体 N-R" panose="02020400000000000000" pitchFamily="17" charset="-128"/>
                <a:ea typeface="UD デジタル 教科書体 N-R" panose="02020400000000000000" pitchFamily="17" charset="-128"/>
              </a:rPr>
              <a:t>まとめ</a:t>
            </a:r>
          </a:p>
        </p:txBody>
      </p:sp>
      <p:sp>
        <p:nvSpPr>
          <p:cNvPr id="7" name="タイトル 1"/>
          <p:cNvSpPr txBox="1">
            <a:spLocks/>
          </p:cNvSpPr>
          <p:nvPr/>
        </p:nvSpPr>
        <p:spPr>
          <a:xfrm>
            <a:off x="541420" y="1470314"/>
            <a:ext cx="8145379" cy="42718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latin typeface="UD デジタル 教科書体 N-R" panose="02020400000000000000" pitchFamily="17" charset="-128"/>
                <a:ea typeface="UD デジタル 教科書体 N-R" panose="02020400000000000000" pitchFamily="17" charset="-128"/>
              </a:rPr>
              <a:t>　東大阪には、すごい技術をもった工場が集まっています。</a:t>
            </a:r>
            <a:endParaRPr lang="en-US" altLang="ja-JP" sz="4000" dirty="0">
              <a:latin typeface="UD デジタル 教科書体 N-R" panose="02020400000000000000" pitchFamily="17" charset="-128"/>
              <a:ea typeface="UD デジタル 教科書体 N-R" panose="02020400000000000000" pitchFamily="17" charset="-128"/>
            </a:endParaRPr>
          </a:p>
          <a:p>
            <a:r>
              <a:rPr lang="ja-JP" altLang="en-US" sz="4000" dirty="0">
                <a:latin typeface="UD デジタル 教科書体 N-R" panose="02020400000000000000" pitchFamily="17" charset="-128"/>
                <a:ea typeface="UD デジタル 教科書体 N-R" panose="02020400000000000000" pitchFamily="17" charset="-128"/>
              </a:rPr>
              <a:t>　東大阪でつくられた部品はわたしたちの生活のいろんなところで役にたっているよ。</a:t>
            </a:r>
            <a:endParaRPr lang="en-US" altLang="ja-JP" sz="4000" dirty="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128183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3822" y="327378"/>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9450" y="4400903"/>
            <a:ext cx="211455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a:spLocks noGrp="1"/>
          </p:cNvSpPr>
          <p:nvPr>
            <p:ph type="title"/>
          </p:nvPr>
        </p:nvSpPr>
        <p:spPr>
          <a:xfrm>
            <a:off x="964403" y="1196711"/>
            <a:ext cx="7271638" cy="2334859"/>
          </a:xfrm>
          <a:ln w="28575">
            <a:solidFill>
              <a:srgbClr val="002060"/>
            </a:solidFill>
          </a:ln>
        </p:spPr>
        <p:txBody>
          <a:bodyPr>
            <a:noAutofit/>
          </a:bodyPr>
          <a:lstStyle/>
          <a:p>
            <a:pPr algn="ctr"/>
            <a:r>
              <a:rPr kumimoji="1" lang="ja-JP" altLang="en-US" sz="4800" dirty="0">
                <a:latin typeface="UD デジタル 教科書体 N-R" panose="02020400000000000000" pitchFamily="17" charset="-128"/>
                <a:ea typeface="UD デジタル 教科書体 N-R" panose="02020400000000000000" pitchFamily="17" charset="-128"/>
              </a:rPr>
              <a:t>東大阪市の工場の数は</a:t>
            </a:r>
            <a:br>
              <a:rPr kumimoji="1" lang="en-US" altLang="ja-JP" sz="4800" dirty="0">
                <a:latin typeface="UD デジタル 教科書体 N-R" panose="02020400000000000000" pitchFamily="17" charset="-128"/>
                <a:ea typeface="UD デジタル 教科書体 N-R" panose="02020400000000000000" pitchFamily="17" charset="-128"/>
              </a:rPr>
            </a:br>
            <a:r>
              <a:rPr kumimoji="1" lang="ja-JP" altLang="en-US" sz="4800" dirty="0">
                <a:latin typeface="UD デジタル 教科書体 N-R" panose="02020400000000000000" pitchFamily="17" charset="-128"/>
                <a:ea typeface="UD デジタル 教科書体 N-R" panose="02020400000000000000" pitchFamily="17" charset="-128"/>
              </a:rPr>
              <a:t>全国で〇位！</a:t>
            </a:r>
          </a:p>
        </p:txBody>
      </p:sp>
      <p:sp>
        <p:nvSpPr>
          <p:cNvPr id="2" name="円形吹き出し 1"/>
          <p:cNvSpPr/>
          <p:nvPr/>
        </p:nvSpPr>
        <p:spPr>
          <a:xfrm>
            <a:off x="3910263" y="3934325"/>
            <a:ext cx="3119187" cy="1324769"/>
          </a:xfrm>
          <a:prstGeom prst="wedgeEllipseCallout">
            <a:avLst>
              <a:gd name="adj1" fmla="val 47964"/>
              <a:gd name="adj2" fmla="val 38176"/>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〇に入る数字を</a:t>
            </a:r>
            <a:endParaRPr kumimoji="1" lang="en-US" altLang="ja-JP" sz="2000" dirty="0">
              <a:solidFill>
                <a:schemeClr val="tx1"/>
              </a:solidFill>
            </a:endParaRPr>
          </a:p>
          <a:p>
            <a:pPr algn="ctr"/>
            <a:r>
              <a:rPr kumimoji="1" lang="ja-JP" altLang="en-US" sz="2000" dirty="0">
                <a:solidFill>
                  <a:schemeClr val="tx1"/>
                </a:solidFill>
              </a:rPr>
              <a:t>考えてみよう！</a:t>
            </a:r>
          </a:p>
        </p:txBody>
      </p:sp>
    </p:spTree>
    <p:extLst>
      <p:ext uri="{BB962C8B-B14F-4D97-AF65-F5344CB8AC3E}">
        <p14:creationId xmlns:p14="http://schemas.microsoft.com/office/powerpoint/2010/main" val="1301385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467FE53-CA20-41A4-BCE4-C6E39DB1BEEE}"/>
              </a:ext>
            </a:extLst>
          </p:cNvPr>
          <p:cNvPicPr>
            <a:picLocks noChangeAspect="1"/>
          </p:cNvPicPr>
          <p:nvPr/>
        </p:nvPicPr>
        <p:blipFill rotWithShape="1">
          <a:blip r:embed="rId2">
            <a:extLst>
              <a:ext uri="{28A0092B-C50C-407E-A947-70E740481C1C}">
                <a14:useLocalDpi xmlns:a14="http://schemas.microsoft.com/office/drawing/2010/main" val="0"/>
              </a:ext>
            </a:extLst>
          </a:blip>
          <a:srcRect l="628" t="900" r="628" b="52075"/>
          <a:stretch/>
        </p:blipFill>
        <p:spPr>
          <a:xfrm>
            <a:off x="0" y="1530155"/>
            <a:ext cx="9025969" cy="2870748"/>
          </a:xfrm>
          <a:prstGeom prst="rect">
            <a:avLst/>
          </a:prstGeom>
        </p:spPr>
      </p:pic>
      <p:sp>
        <p:nvSpPr>
          <p:cNvPr id="5" name="角丸四角形 4"/>
          <p:cNvSpPr/>
          <p:nvPr/>
        </p:nvSpPr>
        <p:spPr>
          <a:xfrm>
            <a:off x="383822" y="327378"/>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4" name="図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9450" y="4400903"/>
            <a:ext cx="211455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タイトル 1"/>
          <p:cNvSpPr>
            <a:spLocks noGrp="1"/>
          </p:cNvSpPr>
          <p:nvPr>
            <p:ph type="title"/>
          </p:nvPr>
        </p:nvSpPr>
        <p:spPr>
          <a:xfrm>
            <a:off x="1660358" y="5011639"/>
            <a:ext cx="5340144" cy="1161352"/>
          </a:xfrm>
          <a:ln w="28575">
            <a:solidFill>
              <a:srgbClr val="002060"/>
            </a:solidFill>
          </a:ln>
        </p:spPr>
        <p:txBody>
          <a:bodyPr>
            <a:noAutofit/>
          </a:bodyPr>
          <a:lstStyle/>
          <a:p>
            <a:pPr algn="ctr"/>
            <a:r>
              <a:rPr kumimoji="1" lang="en-US" altLang="ja-JP" sz="4800" dirty="0">
                <a:solidFill>
                  <a:schemeClr val="accent2"/>
                </a:solidFill>
                <a:latin typeface="UD デジタル 教科書体 N-R" panose="02020400000000000000" pitchFamily="17" charset="-128"/>
                <a:ea typeface="UD デジタル 教科書体 N-R" panose="02020400000000000000" pitchFamily="17" charset="-128"/>
              </a:rPr>
              <a:t>5,564</a:t>
            </a:r>
            <a:r>
              <a:rPr kumimoji="1" lang="ja-JP" altLang="en-US" sz="2800" dirty="0">
                <a:latin typeface="UD デジタル 教科書体 N-R" panose="02020400000000000000" pitchFamily="17" charset="-128"/>
                <a:ea typeface="UD デジタル 教科書体 N-R" panose="02020400000000000000" pitchFamily="17" charset="-128"/>
              </a:rPr>
              <a:t>もの工場があるよ</a:t>
            </a:r>
          </a:p>
        </p:txBody>
      </p:sp>
      <p:sp>
        <p:nvSpPr>
          <p:cNvPr id="13" name="タイトル 1"/>
          <p:cNvSpPr txBox="1">
            <a:spLocks/>
          </p:cNvSpPr>
          <p:nvPr/>
        </p:nvSpPr>
        <p:spPr>
          <a:xfrm>
            <a:off x="5474369" y="449347"/>
            <a:ext cx="3416967" cy="604906"/>
          </a:xfrm>
          <a:prstGeom prst="rect">
            <a:avLst/>
          </a:prstGeom>
          <a:ln w="28575">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j-cs"/>
              </a:rPr>
              <a:t>〈</a:t>
            </a:r>
            <a:r>
              <a:rPr kumimoji="1" lang="ja-JP" altLang="en-US" sz="2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j-cs"/>
              </a:rPr>
              <a:t>工場数のグラフ</a:t>
            </a:r>
            <a:r>
              <a:rPr kumimoji="1" lang="en-US" altLang="ja-JP" sz="2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j-cs"/>
              </a:rPr>
              <a:t>〉</a:t>
            </a:r>
          </a:p>
        </p:txBody>
      </p:sp>
    </p:spTree>
    <p:extLst>
      <p:ext uri="{BB962C8B-B14F-4D97-AF65-F5344CB8AC3E}">
        <p14:creationId xmlns:p14="http://schemas.microsoft.com/office/powerpoint/2010/main" val="351691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3822" y="327378"/>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9450" y="4400903"/>
            <a:ext cx="211455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a:spLocks noGrp="1"/>
          </p:cNvSpPr>
          <p:nvPr>
            <p:ph type="title"/>
          </p:nvPr>
        </p:nvSpPr>
        <p:spPr>
          <a:xfrm>
            <a:off x="964403" y="1196711"/>
            <a:ext cx="7271638" cy="2334859"/>
          </a:xfrm>
          <a:ln w="28575">
            <a:solidFill>
              <a:srgbClr val="002060"/>
            </a:solidFill>
          </a:ln>
        </p:spPr>
        <p:txBody>
          <a:bodyPr>
            <a:noAutofit/>
          </a:bodyPr>
          <a:lstStyle/>
          <a:p>
            <a:pPr algn="ctr"/>
            <a:r>
              <a:rPr kumimoji="1" lang="ja-JP" altLang="en-US" sz="4800" dirty="0">
                <a:latin typeface="UD デジタル 教科書体 N-R" panose="02020400000000000000" pitchFamily="17" charset="-128"/>
                <a:ea typeface="UD デジタル 教科書体 N-R" panose="02020400000000000000" pitchFamily="17" charset="-128"/>
              </a:rPr>
              <a:t>東大阪市の工場の密度は</a:t>
            </a:r>
            <a:br>
              <a:rPr kumimoji="1" lang="en-US" altLang="ja-JP" sz="4800" dirty="0">
                <a:latin typeface="UD デジタル 教科書体 N-R" panose="02020400000000000000" pitchFamily="17" charset="-128"/>
                <a:ea typeface="UD デジタル 教科書体 N-R" panose="02020400000000000000" pitchFamily="17" charset="-128"/>
              </a:rPr>
            </a:br>
            <a:r>
              <a:rPr kumimoji="1" lang="ja-JP" altLang="en-US" sz="4800" dirty="0">
                <a:latin typeface="UD デジタル 教科書体 N-R" panose="02020400000000000000" pitchFamily="17" charset="-128"/>
                <a:ea typeface="UD デジタル 教科書体 N-R" panose="02020400000000000000" pitchFamily="17" charset="-128"/>
              </a:rPr>
              <a:t>全国で〇位！</a:t>
            </a:r>
          </a:p>
        </p:txBody>
      </p:sp>
      <p:sp>
        <p:nvSpPr>
          <p:cNvPr id="7" name="円形吹き出し 6"/>
          <p:cNvSpPr/>
          <p:nvPr/>
        </p:nvSpPr>
        <p:spPr>
          <a:xfrm>
            <a:off x="3910263" y="3934325"/>
            <a:ext cx="3119187" cy="1324769"/>
          </a:xfrm>
          <a:prstGeom prst="wedgeEllipseCallout">
            <a:avLst>
              <a:gd name="adj1" fmla="val 47964"/>
              <a:gd name="adj2" fmla="val 38176"/>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ちょっと</a:t>
            </a:r>
            <a:endParaRPr kumimoji="1" lang="en-US" altLang="ja-JP" sz="2000" dirty="0">
              <a:solidFill>
                <a:schemeClr val="tx1"/>
              </a:solidFill>
            </a:endParaRPr>
          </a:p>
          <a:p>
            <a:pPr algn="ctr"/>
            <a:r>
              <a:rPr kumimoji="1" lang="ja-JP" altLang="en-US" sz="2000" dirty="0">
                <a:solidFill>
                  <a:schemeClr val="tx1"/>
                </a:solidFill>
              </a:rPr>
              <a:t>むずかしいよ！</a:t>
            </a:r>
          </a:p>
        </p:txBody>
      </p:sp>
    </p:spTree>
    <p:extLst>
      <p:ext uri="{BB962C8B-B14F-4D97-AF65-F5344CB8AC3E}">
        <p14:creationId xmlns:p14="http://schemas.microsoft.com/office/powerpoint/2010/main" val="811821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3822" y="327378"/>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タイトル 1"/>
          <p:cNvSpPr>
            <a:spLocks noGrp="1"/>
          </p:cNvSpPr>
          <p:nvPr>
            <p:ph type="title"/>
          </p:nvPr>
        </p:nvSpPr>
        <p:spPr>
          <a:xfrm>
            <a:off x="825716" y="776529"/>
            <a:ext cx="4636621" cy="739456"/>
          </a:xfrm>
          <a:ln w="28575">
            <a:solidFill>
              <a:srgbClr val="002060"/>
            </a:solidFill>
          </a:ln>
        </p:spPr>
        <p:txBody>
          <a:bodyPr>
            <a:noAutofit/>
          </a:bodyPr>
          <a:lstStyle/>
          <a:p>
            <a:pPr algn="ctr"/>
            <a:r>
              <a:rPr kumimoji="1" lang="ja-JP" altLang="en-US" sz="3200" dirty="0">
                <a:latin typeface="UD デジタル 教科書体 N-R" panose="02020400000000000000" pitchFamily="17" charset="-128"/>
                <a:ea typeface="UD デジタル 教科書体 N-R" panose="02020400000000000000" pitchFamily="17" charset="-128"/>
              </a:rPr>
              <a:t>密度ってなんだっけ？</a:t>
            </a:r>
            <a:endParaRPr kumimoji="1" lang="ja-JP" altLang="en-US" sz="1600" dirty="0">
              <a:latin typeface="UD デジタル 教科書体 N-R" panose="02020400000000000000" pitchFamily="17" charset="-128"/>
              <a:ea typeface="UD デジタル 教科書体 N-R" panose="02020400000000000000" pitchFamily="17" charset="-128"/>
            </a:endParaRPr>
          </a:p>
        </p:txBody>
      </p:sp>
      <p:cxnSp>
        <p:nvCxnSpPr>
          <p:cNvPr id="10" name="直線コネクタ 9"/>
          <p:cNvCxnSpPr/>
          <p:nvPr/>
        </p:nvCxnSpPr>
        <p:spPr>
          <a:xfrm>
            <a:off x="4584032" y="1840832"/>
            <a:ext cx="0" cy="417495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77588" y="2430381"/>
            <a:ext cx="1528010" cy="15280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p:cNvSpPr/>
          <p:nvPr/>
        </p:nvSpPr>
        <p:spPr>
          <a:xfrm>
            <a:off x="2747492" y="2430381"/>
            <a:ext cx="1528010" cy="15280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タイトル 1"/>
          <p:cNvSpPr txBox="1">
            <a:spLocks/>
          </p:cNvSpPr>
          <p:nvPr/>
        </p:nvSpPr>
        <p:spPr>
          <a:xfrm>
            <a:off x="657274" y="4057893"/>
            <a:ext cx="3926757" cy="1560853"/>
          </a:xfrm>
          <a:prstGeom prst="rect">
            <a:avLst/>
          </a:prstGeom>
          <a:ln w="28575">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latin typeface="UD デジタル 教科書体 N-R" panose="02020400000000000000" pitchFamily="17" charset="-128"/>
                <a:ea typeface="UD デジタル 教科書体 N-R" panose="02020400000000000000" pitchFamily="17" charset="-128"/>
              </a:rPr>
              <a:t>同じ面積で、入っている</a:t>
            </a:r>
            <a:endParaRPr lang="en-US" altLang="ja-JP" sz="2400" dirty="0">
              <a:latin typeface="UD デジタル 教科書体 N-R" panose="02020400000000000000" pitchFamily="17" charset="-128"/>
              <a:ea typeface="UD デジタル 教科書体 N-R" panose="02020400000000000000" pitchFamily="17" charset="-128"/>
            </a:endParaRPr>
          </a:p>
          <a:p>
            <a:r>
              <a:rPr lang="ja-JP" altLang="en-US" sz="2400" dirty="0">
                <a:latin typeface="UD デジタル 教科書体 N-R" panose="02020400000000000000" pitchFamily="17" charset="-128"/>
                <a:ea typeface="UD デジタル 教科書体 N-R" panose="02020400000000000000" pitchFamily="17" charset="-128"/>
              </a:rPr>
              <a:t>個数が違う場合は、</a:t>
            </a:r>
            <a:endParaRPr lang="en-US" altLang="ja-JP" sz="2400" dirty="0">
              <a:latin typeface="UD デジタル 教科書体 N-R" panose="02020400000000000000" pitchFamily="17" charset="-128"/>
              <a:ea typeface="UD デジタル 教科書体 N-R" panose="02020400000000000000" pitchFamily="17" charset="-128"/>
            </a:endParaRPr>
          </a:p>
          <a:p>
            <a:endParaRPr lang="en-US" altLang="ja-JP" sz="2400" dirty="0">
              <a:latin typeface="UD デジタル 教科書体 N-R" panose="02020400000000000000" pitchFamily="17" charset="-128"/>
              <a:ea typeface="UD デジタル 教科書体 N-R" panose="02020400000000000000" pitchFamily="17" charset="-128"/>
            </a:endParaRPr>
          </a:p>
          <a:p>
            <a:r>
              <a:rPr lang="ja-JP" altLang="en-US" sz="2400" u="sng" dirty="0">
                <a:latin typeface="UD デジタル 教科書体 N-R" panose="02020400000000000000" pitchFamily="17" charset="-128"/>
                <a:ea typeface="UD デジタル 教科書体 N-R" panose="02020400000000000000" pitchFamily="17" charset="-128"/>
              </a:rPr>
              <a:t>個数が多い方が密度が高い</a:t>
            </a:r>
            <a:endParaRPr lang="en-US" altLang="ja-JP" sz="2400" u="sng" dirty="0">
              <a:latin typeface="UD デジタル 教科書体 N-R" panose="02020400000000000000" pitchFamily="17" charset="-128"/>
              <a:ea typeface="UD デジタル 教科書体 N-R" panose="02020400000000000000" pitchFamily="17" charset="-128"/>
            </a:endParaRPr>
          </a:p>
        </p:txBody>
      </p:sp>
      <p:sp>
        <p:nvSpPr>
          <p:cNvPr id="14" name="タイトル 1"/>
          <p:cNvSpPr txBox="1">
            <a:spLocks/>
          </p:cNvSpPr>
          <p:nvPr/>
        </p:nvSpPr>
        <p:spPr>
          <a:xfrm>
            <a:off x="4664755" y="4057893"/>
            <a:ext cx="4190485" cy="1560853"/>
          </a:xfrm>
          <a:prstGeom prst="rect">
            <a:avLst/>
          </a:prstGeom>
          <a:ln w="28575">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latin typeface="UD デジタル 教科書体 N-R" panose="02020400000000000000" pitchFamily="17" charset="-128"/>
                <a:ea typeface="UD デジタル 教科書体 N-R" panose="02020400000000000000" pitchFamily="17" charset="-128"/>
              </a:rPr>
              <a:t>異なる面積で、入っている</a:t>
            </a:r>
            <a:endParaRPr lang="en-US" altLang="ja-JP" sz="2400" dirty="0">
              <a:latin typeface="UD デジタル 教科書体 N-R" panose="02020400000000000000" pitchFamily="17" charset="-128"/>
              <a:ea typeface="UD デジタル 教科書体 N-R" panose="02020400000000000000" pitchFamily="17" charset="-128"/>
            </a:endParaRPr>
          </a:p>
          <a:p>
            <a:r>
              <a:rPr lang="ja-JP" altLang="en-US" sz="2400" dirty="0">
                <a:latin typeface="UD デジタル 教科書体 N-R" panose="02020400000000000000" pitchFamily="17" charset="-128"/>
                <a:ea typeface="UD デジタル 教科書体 N-R" panose="02020400000000000000" pitchFamily="17" charset="-128"/>
              </a:rPr>
              <a:t>個数が同じ場合は、</a:t>
            </a:r>
            <a:endParaRPr lang="en-US" altLang="ja-JP" sz="2400" dirty="0">
              <a:latin typeface="UD デジタル 教科書体 N-R" panose="02020400000000000000" pitchFamily="17" charset="-128"/>
              <a:ea typeface="UD デジタル 教科書体 N-R" panose="02020400000000000000" pitchFamily="17" charset="-128"/>
            </a:endParaRPr>
          </a:p>
          <a:p>
            <a:endParaRPr lang="en-US" altLang="ja-JP" sz="2400" dirty="0">
              <a:latin typeface="UD デジタル 教科書体 N-R" panose="02020400000000000000" pitchFamily="17" charset="-128"/>
              <a:ea typeface="UD デジタル 教科書体 N-R" panose="02020400000000000000" pitchFamily="17" charset="-128"/>
            </a:endParaRPr>
          </a:p>
          <a:p>
            <a:r>
              <a:rPr lang="ja-JP" altLang="en-US" sz="2400" u="sng" dirty="0">
                <a:latin typeface="UD デジタル 教科書体 N-R" panose="02020400000000000000" pitchFamily="17" charset="-128"/>
                <a:ea typeface="UD デジタル 教科書体 N-R" panose="02020400000000000000" pitchFamily="17" charset="-128"/>
              </a:rPr>
              <a:t>面積が小さい方が密度が高い</a:t>
            </a:r>
            <a:endParaRPr lang="en-US" altLang="ja-JP" sz="2400" u="sng" dirty="0">
              <a:latin typeface="UD デジタル 教科書体 N-R" panose="02020400000000000000" pitchFamily="17" charset="-128"/>
              <a:ea typeface="UD デジタル 教科書体 N-R" panose="02020400000000000000" pitchFamily="17" charset="-128"/>
            </a:endParaRPr>
          </a:p>
        </p:txBody>
      </p:sp>
      <p:sp>
        <p:nvSpPr>
          <p:cNvPr id="15" name="正方形/長方形 14"/>
          <p:cNvSpPr/>
          <p:nvPr/>
        </p:nvSpPr>
        <p:spPr>
          <a:xfrm>
            <a:off x="4936510" y="2863063"/>
            <a:ext cx="1091311" cy="10913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6441196" y="1961147"/>
            <a:ext cx="1993228" cy="1993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タイトル 1"/>
          <p:cNvSpPr txBox="1">
            <a:spLocks/>
          </p:cNvSpPr>
          <p:nvPr/>
        </p:nvSpPr>
        <p:spPr>
          <a:xfrm>
            <a:off x="2210124" y="3094798"/>
            <a:ext cx="672216" cy="519262"/>
          </a:xfrm>
          <a:prstGeom prst="rect">
            <a:avLst/>
          </a:prstGeom>
          <a:ln w="28575">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latin typeface="UD デジタル 教科書体 N-R" panose="02020400000000000000" pitchFamily="17" charset="-128"/>
                <a:ea typeface="UD デジタル 教科書体 N-R" panose="02020400000000000000" pitchFamily="17" charset="-128"/>
              </a:rPr>
              <a:t>＞</a:t>
            </a:r>
            <a:endParaRPr lang="en-US" altLang="ja-JP" sz="3600" u="sng" dirty="0">
              <a:latin typeface="UD デジタル 教科書体 N-R" panose="02020400000000000000" pitchFamily="17" charset="-128"/>
              <a:ea typeface="UD デジタル 教科書体 N-R" panose="02020400000000000000" pitchFamily="17" charset="-128"/>
            </a:endParaRPr>
          </a:p>
        </p:txBody>
      </p:sp>
      <p:sp>
        <p:nvSpPr>
          <p:cNvPr id="19" name="タイトル 1"/>
          <p:cNvSpPr txBox="1">
            <a:spLocks/>
          </p:cNvSpPr>
          <p:nvPr/>
        </p:nvSpPr>
        <p:spPr>
          <a:xfrm>
            <a:off x="5927897" y="3094798"/>
            <a:ext cx="672216" cy="519262"/>
          </a:xfrm>
          <a:prstGeom prst="rect">
            <a:avLst/>
          </a:prstGeom>
          <a:ln w="28575">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latin typeface="UD デジタル 教科書体 N-R" panose="02020400000000000000" pitchFamily="17" charset="-128"/>
                <a:ea typeface="UD デジタル 教科書体 N-R" panose="02020400000000000000" pitchFamily="17" charset="-128"/>
              </a:rPr>
              <a:t>＞</a:t>
            </a:r>
            <a:endParaRPr lang="en-US" altLang="ja-JP" sz="3600" u="sng" dirty="0">
              <a:latin typeface="UD デジタル 教科書体 N-R" panose="02020400000000000000" pitchFamily="17" charset="-128"/>
              <a:ea typeface="UD デジタル 教科書体 N-R" panose="02020400000000000000" pitchFamily="17" charset="-128"/>
            </a:endParaRPr>
          </a:p>
        </p:txBody>
      </p:sp>
      <p:sp>
        <p:nvSpPr>
          <p:cNvPr id="20" name="楕円 19"/>
          <p:cNvSpPr/>
          <p:nvPr/>
        </p:nvSpPr>
        <p:spPr>
          <a:xfrm>
            <a:off x="940979" y="2571922"/>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楕円 20"/>
          <p:cNvSpPr/>
          <p:nvPr/>
        </p:nvSpPr>
        <p:spPr>
          <a:xfrm>
            <a:off x="1678068" y="3439437"/>
            <a:ext cx="479478"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楕円 21"/>
          <p:cNvSpPr/>
          <p:nvPr/>
        </p:nvSpPr>
        <p:spPr>
          <a:xfrm>
            <a:off x="899359" y="3275846"/>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楕円 22"/>
          <p:cNvSpPr/>
          <p:nvPr/>
        </p:nvSpPr>
        <p:spPr>
          <a:xfrm>
            <a:off x="2917961" y="2737186"/>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楕円 23"/>
          <p:cNvSpPr/>
          <p:nvPr/>
        </p:nvSpPr>
        <p:spPr>
          <a:xfrm>
            <a:off x="3588997" y="2896776"/>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楕円 24"/>
          <p:cNvSpPr/>
          <p:nvPr/>
        </p:nvSpPr>
        <p:spPr>
          <a:xfrm>
            <a:off x="3190870" y="3318802"/>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楕円 25"/>
          <p:cNvSpPr/>
          <p:nvPr/>
        </p:nvSpPr>
        <p:spPr>
          <a:xfrm>
            <a:off x="1397729" y="2951518"/>
            <a:ext cx="479478"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楕円 26"/>
          <p:cNvSpPr/>
          <p:nvPr/>
        </p:nvSpPr>
        <p:spPr>
          <a:xfrm>
            <a:off x="1807328" y="2521867"/>
            <a:ext cx="479478"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楕円 27"/>
          <p:cNvSpPr/>
          <p:nvPr/>
        </p:nvSpPr>
        <p:spPr>
          <a:xfrm>
            <a:off x="5032442" y="2936652"/>
            <a:ext cx="479478"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楕円 28"/>
          <p:cNvSpPr/>
          <p:nvPr/>
        </p:nvSpPr>
        <p:spPr>
          <a:xfrm>
            <a:off x="5499703" y="3180118"/>
            <a:ext cx="479478"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楕円 29"/>
          <p:cNvSpPr/>
          <p:nvPr/>
        </p:nvSpPr>
        <p:spPr>
          <a:xfrm>
            <a:off x="5018064" y="3454748"/>
            <a:ext cx="479478"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楕円 30"/>
          <p:cNvSpPr/>
          <p:nvPr/>
        </p:nvSpPr>
        <p:spPr>
          <a:xfrm>
            <a:off x="6958332" y="2201781"/>
            <a:ext cx="479478"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楕円 31"/>
          <p:cNvSpPr/>
          <p:nvPr/>
        </p:nvSpPr>
        <p:spPr>
          <a:xfrm>
            <a:off x="7475685" y="2683172"/>
            <a:ext cx="479478"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楕円 32"/>
          <p:cNvSpPr/>
          <p:nvPr/>
        </p:nvSpPr>
        <p:spPr>
          <a:xfrm>
            <a:off x="6996207" y="3165252"/>
            <a:ext cx="479478"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12088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a:extLst>
              <a:ext uri="{FF2B5EF4-FFF2-40B4-BE49-F238E27FC236}">
                <a16:creationId xmlns:a16="http://schemas.microsoft.com/office/drawing/2014/main" id="{86B1F3F6-18C8-41BE-B3E3-3382FA84E42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601" t="47342" b="2631"/>
          <a:stretch/>
        </p:blipFill>
        <p:spPr>
          <a:xfrm>
            <a:off x="-163415" y="1124987"/>
            <a:ext cx="9307415" cy="3318402"/>
          </a:xfrm>
        </p:spPr>
      </p:pic>
      <p:sp>
        <p:nvSpPr>
          <p:cNvPr id="5" name="角丸四角形 4"/>
          <p:cNvSpPr/>
          <p:nvPr/>
        </p:nvSpPr>
        <p:spPr>
          <a:xfrm>
            <a:off x="383822" y="327378"/>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4" name="図 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9450" y="4400903"/>
            <a:ext cx="211455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タイトル 1"/>
          <p:cNvSpPr txBox="1">
            <a:spLocks/>
          </p:cNvSpPr>
          <p:nvPr/>
        </p:nvSpPr>
        <p:spPr>
          <a:xfrm>
            <a:off x="3639661" y="472011"/>
            <a:ext cx="5041232" cy="604906"/>
          </a:xfrm>
          <a:prstGeom prst="rect">
            <a:avLst/>
          </a:prstGeom>
          <a:ln w="28575">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j-cs"/>
              </a:rPr>
              <a:t>〈</a:t>
            </a:r>
            <a:r>
              <a:rPr kumimoji="1" lang="ja-JP" altLang="en-US" sz="2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j-cs"/>
              </a:rPr>
              <a:t>１㎢あたりの工場数のグラフ</a:t>
            </a:r>
            <a:r>
              <a:rPr kumimoji="1" lang="en-US" altLang="ja-JP" sz="2400" b="0" i="0" u="none" strike="noStrike" kern="1200" cap="none" spc="0" normalizeH="0" baseline="0" noProof="0" dirty="0">
                <a:ln>
                  <a:noFill/>
                </a:ln>
                <a:solidFill>
                  <a:prstClr val="black"/>
                </a:solidFill>
                <a:effectLst/>
                <a:uLnTx/>
                <a:uFillTx/>
                <a:latin typeface="UD デジタル 教科書体 N-R" panose="02020400000000000000" pitchFamily="17" charset="-128"/>
                <a:ea typeface="UD デジタル 教科書体 N-R" panose="02020400000000000000" pitchFamily="17" charset="-128"/>
                <a:cs typeface="+mj-cs"/>
              </a:rPr>
              <a:t>〉</a:t>
            </a:r>
          </a:p>
        </p:txBody>
      </p:sp>
      <p:sp>
        <p:nvSpPr>
          <p:cNvPr id="24" name="円形吹き出し 23"/>
          <p:cNvSpPr/>
          <p:nvPr/>
        </p:nvSpPr>
        <p:spPr>
          <a:xfrm>
            <a:off x="3007896" y="4443389"/>
            <a:ext cx="3585972" cy="1716779"/>
          </a:xfrm>
          <a:prstGeom prst="wedgeEllipseCallout">
            <a:avLst>
              <a:gd name="adj1" fmla="val 57993"/>
              <a:gd name="adj2" fmla="val 5481"/>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東大阪市の</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工場のとくちょうが</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わかるかな？</a:t>
            </a:r>
          </a:p>
        </p:txBody>
      </p:sp>
    </p:spTree>
    <p:extLst>
      <p:ext uri="{BB962C8B-B14F-4D97-AF65-F5344CB8AC3E}">
        <p14:creationId xmlns:p14="http://schemas.microsoft.com/office/powerpoint/2010/main" val="1046877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3822" y="327378"/>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タイトル 1"/>
          <p:cNvSpPr>
            <a:spLocks noGrp="1"/>
          </p:cNvSpPr>
          <p:nvPr>
            <p:ph type="title"/>
          </p:nvPr>
        </p:nvSpPr>
        <p:spPr>
          <a:xfrm>
            <a:off x="901337" y="757302"/>
            <a:ext cx="7207947" cy="1192066"/>
          </a:xfrm>
          <a:ln w="28575">
            <a:solidFill>
              <a:srgbClr val="002060"/>
            </a:solidFill>
          </a:ln>
        </p:spPr>
        <p:txBody>
          <a:bodyPr>
            <a:noAutofit/>
          </a:bodyPr>
          <a:lstStyle/>
          <a:p>
            <a:pPr algn="ctr"/>
            <a:r>
              <a:rPr kumimoji="1" lang="ja-JP" altLang="en-US" sz="3200" dirty="0">
                <a:latin typeface="UD デジタル 教科書体 N-R" panose="02020400000000000000" pitchFamily="17" charset="-128"/>
                <a:ea typeface="UD デジタル 教科書体 N-R" panose="02020400000000000000" pitchFamily="17" charset="-128"/>
              </a:rPr>
              <a:t>東大阪市には小さな工場が</a:t>
            </a:r>
            <a:br>
              <a:rPr kumimoji="1" lang="en-US" altLang="ja-JP" sz="3200" dirty="0">
                <a:latin typeface="UD デジタル 教科書体 N-R" panose="02020400000000000000" pitchFamily="17" charset="-128"/>
                <a:ea typeface="UD デジタル 教科書体 N-R" panose="02020400000000000000" pitchFamily="17" charset="-128"/>
              </a:rPr>
            </a:br>
            <a:r>
              <a:rPr kumimoji="1" lang="ja-JP" altLang="en-US" sz="3200" dirty="0">
                <a:latin typeface="UD デジタル 教科書体 N-R" panose="02020400000000000000" pitchFamily="17" charset="-128"/>
                <a:ea typeface="UD デジタル 教科書体 N-R" panose="02020400000000000000" pitchFamily="17" charset="-128"/>
              </a:rPr>
              <a:t>たくさん集まっています</a:t>
            </a:r>
            <a:endParaRPr kumimoji="1" lang="ja-JP" altLang="en-US" sz="1600" dirty="0">
              <a:latin typeface="UD デジタル 教科書体 N-R" panose="02020400000000000000" pitchFamily="17" charset="-128"/>
              <a:ea typeface="UD デジタル 教科書体 N-R" panose="02020400000000000000" pitchFamily="17" charset="-128"/>
            </a:endParaRPr>
          </a:p>
        </p:txBody>
      </p:sp>
      <p:sp>
        <p:nvSpPr>
          <p:cNvPr id="18" name="正方形/長方形 17"/>
          <p:cNvSpPr/>
          <p:nvPr/>
        </p:nvSpPr>
        <p:spPr>
          <a:xfrm>
            <a:off x="1554481" y="2448394"/>
            <a:ext cx="2573384" cy="257966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東大阪市</a:t>
            </a:r>
          </a:p>
        </p:txBody>
      </p:sp>
      <p:sp>
        <p:nvSpPr>
          <p:cNvPr id="19" name="正方形/長方形 18"/>
          <p:cNvSpPr/>
          <p:nvPr/>
        </p:nvSpPr>
        <p:spPr>
          <a:xfrm>
            <a:off x="4977827" y="2461730"/>
            <a:ext cx="2598038" cy="260438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大阪市</a:t>
            </a:r>
          </a:p>
        </p:txBody>
      </p:sp>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2606" y="2477050"/>
            <a:ext cx="448235" cy="448234"/>
          </a:xfrm>
          <a:prstGeom prst="rect">
            <a:avLst/>
          </a:prstGeom>
        </p:spPr>
      </p:pic>
      <p:pic>
        <p:nvPicPr>
          <p:cNvPr id="22" name="図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167" y="2505086"/>
            <a:ext cx="448235" cy="448234"/>
          </a:xfrm>
          <a:prstGeom prst="rect">
            <a:avLst/>
          </a:prstGeom>
        </p:spPr>
      </p:pic>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5946" y="2997273"/>
            <a:ext cx="448235" cy="448234"/>
          </a:xfrm>
          <a:prstGeom prst="rect">
            <a:avLst/>
          </a:prstGeom>
        </p:spPr>
      </p:pic>
      <p:pic>
        <p:nvPicPr>
          <p:cNvPr id="26" name="図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9247" y="2808487"/>
            <a:ext cx="599976" cy="599975"/>
          </a:xfrm>
          <a:prstGeom prst="rect">
            <a:avLst/>
          </a:prstGeom>
        </p:spPr>
      </p:pic>
      <p:pic>
        <p:nvPicPr>
          <p:cNvPr id="27" name="図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0669" y="3869945"/>
            <a:ext cx="448235" cy="448234"/>
          </a:xfrm>
          <a:prstGeom prst="rect">
            <a:avLst/>
          </a:prstGeom>
        </p:spPr>
      </p:pic>
      <p:pic>
        <p:nvPicPr>
          <p:cNvPr id="28" name="図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4179" y="4167295"/>
            <a:ext cx="651029" cy="651027"/>
          </a:xfrm>
          <a:prstGeom prst="rect">
            <a:avLst/>
          </a:prstGeom>
        </p:spPr>
      </p:pic>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7267" y="3945400"/>
            <a:ext cx="448235" cy="448234"/>
          </a:xfrm>
          <a:prstGeom prst="rect">
            <a:avLst/>
          </a:prstGeom>
        </p:spPr>
      </p:pic>
      <p:pic>
        <p:nvPicPr>
          <p:cNvPr id="31" name="図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6858" y="4101356"/>
            <a:ext cx="448235" cy="448234"/>
          </a:xfrm>
          <a:prstGeom prst="rect">
            <a:avLst/>
          </a:prstGeom>
        </p:spPr>
      </p:pic>
      <p:pic>
        <p:nvPicPr>
          <p:cNvPr id="32" name="図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1287" y="3552341"/>
            <a:ext cx="448235" cy="448234"/>
          </a:xfrm>
          <a:prstGeom prst="rect">
            <a:avLst/>
          </a:prstGeom>
        </p:spPr>
      </p:pic>
      <p:pic>
        <p:nvPicPr>
          <p:cNvPr id="33" name="図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0851" y="2476167"/>
            <a:ext cx="1082107" cy="1081974"/>
          </a:xfrm>
          <a:prstGeom prst="rect">
            <a:avLst/>
          </a:prstGeom>
        </p:spPr>
      </p:pic>
      <p:pic>
        <p:nvPicPr>
          <p:cNvPr id="37" name="図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9880" y="3869945"/>
            <a:ext cx="448235" cy="448234"/>
          </a:xfrm>
          <a:prstGeom prst="rect">
            <a:avLst/>
          </a:prstGeom>
        </p:spPr>
      </p:pic>
      <p:pic>
        <p:nvPicPr>
          <p:cNvPr id="38" name="図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4958" y="4094062"/>
            <a:ext cx="448235" cy="448234"/>
          </a:xfrm>
          <a:prstGeom prst="rect">
            <a:avLst/>
          </a:prstGeom>
        </p:spPr>
      </p:pic>
      <p:pic>
        <p:nvPicPr>
          <p:cNvPr id="39" name="図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8252" y="3514110"/>
            <a:ext cx="448235" cy="448234"/>
          </a:xfrm>
          <a:prstGeom prst="rect">
            <a:avLst/>
          </a:prstGeom>
        </p:spPr>
      </p:pic>
      <p:pic>
        <p:nvPicPr>
          <p:cNvPr id="40" name="図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1821" y="2729203"/>
            <a:ext cx="651100" cy="651098"/>
          </a:xfrm>
          <a:prstGeom prst="rect">
            <a:avLst/>
          </a:prstGeom>
        </p:spPr>
      </p:pic>
      <p:pic>
        <p:nvPicPr>
          <p:cNvPr id="41" name="図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7832" y="3245732"/>
            <a:ext cx="448235" cy="448234"/>
          </a:xfrm>
          <a:prstGeom prst="rect">
            <a:avLst/>
          </a:prstGeom>
        </p:spPr>
      </p:pic>
      <p:pic>
        <p:nvPicPr>
          <p:cNvPr id="48" name="図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3723" y="4360742"/>
            <a:ext cx="448235" cy="448234"/>
          </a:xfrm>
          <a:prstGeom prst="rect">
            <a:avLst/>
          </a:prstGeom>
        </p:spPr>
      </p:pic>
      <p:pic>
        <p:nvPicPr>
          <p:cNvPr id="49" name="図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069" y="4468028"/>
            <a:ext cx="448235" cy="448234"/>
          </a:xfrm>
          <a:prstGeom prst="rect">
            <a:avLst/>
          </a:prstGeom>
        </p:spPr>
      </p:pic>
      <p:sp>
        <p:nvSpPr>
          <p:cNvPr id="3" name="角丸四角形吹き出し 2"/>
          <p:cNvSpPr/>
          <p:nvPr/>
        </p:nvSpPr>
        <p:spPr>
          <a:xfrm>
            <a:off x="1310537" y="4864854"/>
            <a:ext cx="3053459" cy="1508206"/>
          </a:xfrm>
          <a:prstGeom prst="wedgeRoundRectCallout">
            <a:avLst>
              <a:gd name="adj1" fmla="val 9449"/>
              <a:gd name="adj2" fmla="val -70435"/>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密度が高いぶん工場同士知り合いが多い</a:t>
            </a:r>
            <a:endParaRPr kumimoji="1" lang="en-US" altLang="ja-JP" dirty="0">
              <a:solidFill>
                <a:schemeClr val="tx1"/>
              </a:solidFill>
            </a:endParaRPr>
          </a:p>
          <a:p>
            <a:r>
              <a:rPr kumimoji="1" lang="ja-JP" altLang="en-US" dirty="0">
                <a:solidFill>
                  <a:schemeClr val="tx1"/>
                </a:solidFill>
              </a:rPr>
              <a:t>協力しあって、いろんなものをつくっているよ</a:t>
            </a:r>
          </a:p>
        </p:txBody>
      </p:sp>
      <p:pic>
        <p:nvPicPr>
          <p:cNvPr id="25" name="図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85" y="2728269"/>
            <a:ext cx="448235" cy="448234"/>
          </a:xfrm>
          <a:prstGeom prst="rect">
            <a:avLst/>
          </a:prstGeom>
        </p:spPr>
      </p:pic>
    </p:spTree>
    <p:extLst>
      <p:ext uri="{BB962C8B-B14F-4D97-AF65-F5344CB8AC3E}">
        <p14:creationId xmlns:p14="http://schemas.microsoft.com/office/powerpoint/2010/main" val="314686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3822" y="327378"/>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9450" y="4400903"/>
            <a:ext cx="211455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a:spLocks noGrp="1"/>
          </p:cNvSpPr>
          <p:nvPr>
            <p:ph type="title"/>
          </p:nvPr>
        </p:nvSpPr>
        <p:spPr>
          <a:xfrm>
            <a:off x="859183" y="688256"/>
            <a:ext cx="2449501" cy="1056324"/>
          </a:xfrm>
          <a:ln w="28575">
            <a:solidFill>
              <a:schemeClr val="tx1"/>
            </a:solidFill>
          </a:ln>
        </p:spPr>
        <p:txBody>
          <a:bodyPr>
            <a:noAutofit/>
          </a:bodyPr>
          <a:lstStyle/>
          <a:p>
            <a:pPr algn="ctr"/>
            <a:r>
              <a:rPr kumimoji="1" lang="ja-JP" altLang="en-US" sz="4800" dirty="0">
                <a:latin typeface="UD デジタル 教科書体 N-R" panose="02020400000000000000" pitchFamily="17" charset="-128"/>
                <a:ea typeface="UD デジタル 教科書体 N-R" panose="02020400000000000000" pitchFamily="17" charset="-128"/>
              </a:rPr>
              <a:t>まとめ</a:t>
            </a:r>
          </a:p>
        </p:txBody>
      </p:sp>
      <p:sp>
        <p:nvSpPr>
          <p:cNvPr id="7" name="タイトル 1"/>
          <p:cNvSpPr txBox="1">
            <a:spLocks/>
          </p:cNvSpPr>
          <p:nvPr/>
        </p:nvSpPr>
        <p:spPr>
          <a:xfrm>
            <a:off x="671243" y="1546230"/>
            <a:ext cx="8145379" cy="42718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latin typeface="UD デジタル 教科書体 N-R" panose="02020400000000000000" pitchFamily="17" charset="-128"/>
                <a:ea typeface="UD デジタル 教科書体 N-R" panose="02020400000000000000" pitchFamily="17" charset="-128"/>
              </a:rPr>
              <a:t>　東大阪には、</a:t>
            </a:r>
            <a:r>
              <a:rPr lang="en-US" altLang="ja-JP" sz="4000" dirty="0">
                <a:latin typeface="UD デジタル 教科書体 N-R" panose="02020400000000000000" pitchFamily="17" charset="-128"/>
                <a:ea typeface="UD デジタル 教科書体 N-R" panose="02020400000000000000" pitchFamily="17" charset="-128"/>
              </a:rPr>
              <a:t>5,564</a:t>
            </a:r>
            <a:r>
              <a:rPr lang="ja-JP" altLang="en-US" sz="4000" dirty="0">
                <a:latin typeface="UD デジタル 教科書体 N-R" panose="02020400000000000000" pitchFamily="17" charset="-128"/>
                <a:ea typeface="UD デジタル 教科書体 N-R" panose="02020400000000000000" pitchFamily="17" charset="-128"/>
              </a:rPr>
              <a:t>もの工場が</a:t>
            </a:r>
            <a:endParaRPr lang="en-US" altLang="ja-JP" sz="4000" dirty="0">
              <a:latin typeface="UD デジタル 教科書体 N-R" panose="02020400000000000000" pitchFamily="17" charset="-128"/>
              <a:ea typeface="UD デジタル 教科書体 N-R" panose="02020400000000000000" pitchFamily="17" charset="-128"/>
            </a:endParaRPr>
          </a:p>
          <a:p>
            <a:r>
              <a:rPr lang="ja-JP" altLang="en-US" sz="4000" dirty="0">
                <a:latin typeface="UD デジタル 教科書体 N-R" panose="02020400000000000000" pitchFamily="17" charset="-128"/>
                <a:ea typeface="UD デジタル 教科書体 N-R" panose="02020400000000000000" pitchFamily="17" charset="-128"/>
              </a:rPr>
              <a:t>あります。</a:t>
            </a:r>
            <a:endParaRPr lang="en-US" altLang="ja-JP" sz="4000" dirty="0">
              <a:latin typeface="UD デジタル 教科書体 N-R" panose="02020400000000000000" pitchFamily="17" charset="-128"/>
              <a:ea typeface="UD デジタル 教科書体 N-R" panose="02020400000000000000" pitchFamily="17" charset="-128"/>
            </a:endParaRPr>
          </a:p>
          <a:p>
            <a:r>
              <a:rPr lang="ja-JP" altLang="en-US" sz="4000" dirty="0">
                <a:latin typeface="UD デジタル 教科書体 N-R" panose="02020400000000000000" pitchFamily="17" charset="-128"/>
                <a:ea typeface="UD デジタル 教科書体 N-R" panose="02020400000000000000" pitchFamily="17" charset="-128"/>
              </a:rPr>
              <a:t>　小さな工場が多いけど、密度は日本一！いくつかの工場が協力し合って、ひとつの製品を</a:t>
            </a:r>
            <a:endParaRPr lang="en-US" altLang="ja-JP" sz="4000" dirty="0">
              <a:latin typeface="UD デジタル 教科書体 N-R" panose="02020400000000000000" pitchFamily="17" charset="-128"/>
              <a:ea typeface="UD デジタル 教科書体 N-R" panose="02020400000000000000" pitchFamily="17" charset="-128"/>
            </a:endParaRPr>
          </a:p>
          <a:p>
            <a:r>
              <a:rPr lang="ja-JP" altLang="en-US" sz="4000" dirty="0">
                <a:latin typeface="UD デジタル 教科書体 N-R" panose="02020400000000000000" pitchFamily="17" charset="-128"/>
                <a:ea typeface="UD デジタル 教科書体 N-R" panose="02020400000000000000" pitchFamily="17" charset="-128"/>
              </a:rPr>
              <a:t>つくることもあるよ。</a:t>
            </a:r>
            <a:endParaRPr lang="en-US" altLang="ja-JP" sz="4000" dirty="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228347828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445</TotalTime>
  <Words>792</Words>
  <Application>Microsoft Office PowerPoint</Application>
  <PresentationFormat>画面に合わせる (4:3)</PresentationFormat>
  <Paragraphs>118</Paragraphs>
  <Slides>21</Slides>
  <Notes>15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21</vt:i4>
      </vt:variant>
    </vt:vector>
  </HeadingPairs>
  <TitlesOfParts>
    <vt:vector size="29" baseType="lpstr">
      <vt:lpstr>等线</vt:lpstr>
      <vt:lpstr>UD デジタル 教科書体 N-R</vt:lpstr>
      <vt:lpstr>游ゴシック</vt:lpstr>
      <vt:lpstr>游ゴシック Light</vt:lpstr>
      <vt:lpstr>Arial</vt:lpstr>
      <vt:lpstr>Calibri</vt:lpstr>
      <vt:lpstr>Calibri Light</vt:lpstr>
      <vt:lpstr>Office テーマ</vt:lpstr>
      <vt:lpstr>モノづくりのまち  東大阪</vt:lpstr>
      <vt:lpstr>突然ですが、クイズです</vt:lpstr>
      <vt:lpstr>東大阪市の工場の数は 全国で〇位！</vt:lpstr>
      <vt:lpstr>5,564もの工場があるよ</vt:lpstr>
      <vt:lpstr>東大阪市の工場の密度は 全国で〇位！</vt:lpstr>
      <vt:lpstr>密度ってなんだっけ？</vt:lpstr>
      <vt:lpstr>PowerPoint プレゼンテーション</vt:lpstr>
      <vt:lpstr>東大阪市には小さな工場が たくさん集まっています</vt:lpstr>
      <vt:lpstr>まとめ</vt:lpstr>
      <vt:lpstr>東大阪の工場では どんなものが作られてるの？</vt:lpstr>
      <vt:lpstr>PowerPoint プレゼンテーション</vt:lpstr>
      <vt:lpstr>〈金属〉</vt:lpstr>
      <vt:lpstr>〈金属〉</vt:lpstr>
      <vt:lpstr>こんなところで 使われています</vt:lpstr>
      <vt:lpstr>こんなところで使われています</vt:lpstr>
      <vt:lpstr>〈プラスチック〉</vt:lpstr>
      <vt:lpstr>〈紙〉</vt:lpstr>
      <vt:lpstr>〈紙〉</vt:lpstr>
      <vt:lpstr>〈その他〉</vt:lpstr>
      <vt:lpstr>〈その他〉</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東大阪市</dc:creator>
  <cp:lastModifiedBy>0000012939 矢形 祐作</cp:lastModifiedBy>
  <cp:revision>56</cp:revision>
  <cp:lastPrinted>2021-08-30T06:45:17Z</cp:lastPrinted>
  <dcterms:created xsi:type="dcterms:W3CDTF">2021-07-27T01:14:39Z</dcterms:created>
  <dcterms:modified xsi:type="dcterms:W3CDTF">2023-08-31T00:04:54Z</dcterms:modified>
</cp:coreProperties>
</file>